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378" r:id="rId3"/>
    <p:sldId id="377" r:id="rId4"/>
    <p:sldId id="350" r:id="rId5"/>
    <p:sldId id="346" r:id="rId6"/>
    <p:sldId id="347" r:id="rId7"/>
    <p:sldId id="348" r:id="rId8"/>
    <p:sldId id="379" r:id="rId9"/>
    <p:sldId id="258" r:id="rId10"/>
    <p:sldId id="259" r:id="rId11"/>
    <p:sldId id="260" r:id="rId12"/>
    <p:sldId id="261" r:id="rId13"/>
    <p:sldId id="262" r:id="rId14"/>
    <p:sldId id="273" r:id="rId15"/>
    <p:sldId id="263" r:id="rId16"/>
    <p:sldId id="265" r:id="rId17"/>
    <p:sldId id="267" r:id="rId18"/>
    <p:sldId id="266" r:id="rId19"/>
    <p:sldId id="268" r:id="rId20"/>
    <p:sldId id="264" r:id="rId21"/>
    <p:sldId id="269" r:id="rId22"/>
    <p:sldId id="270" r:id="rId23"/>
    <p:sldId id="271" r:id="rId24"/>
    <p:sldId id="585" r:id="rId25"/>
    <p:sldId id="272" r:id="rId26"/>
    <p:sldId id="274" r:id="rId27"/>
    <p:sldId id="276" r:id="rId28"/>
    <p:sldId id="277" r:id="rId29"/>
    <p:sldId id="393" r:id="rId30"/>
    <p:sldId id="416" r:id="rId31"/>
    <p:sldId id="548" r:id="rId32"/>
    <p:sldId id="570" r:id="rId33"/>
    <p:sldId id="278" r:id="rId34"/>
    <p:sldId id="571" r:id="rId35"/>
    <p:sldId id="572" r:id="rId36"/>
    <p:sldId id="573" r:id="rId37"/>
    <p:sldId id="574" r:id="rId38"/>
    <p:sldId id="575" r:id="rId39"/>
    <p:sldId id="576" r:id="rId40"/>
    <p:sldId id="577" r:id="rId41"/>
    <p:sldId id="579" r:id="rId42"/>
    <p:sldId id="578" r:id="rId43"/>
    <p:sldId id="580" r:id="rId44"/>
    <p:sldId id="581" r:id="rId45"/>
    <p:sldId id="583" r:id="rId46"/>
    <p:sldId id="584" r:id="rId47"/>
    <p:sldId id="30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4077A-3FED-3A42-AAD9-A26DFFAE0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863EA6-F055-724C-A4A2-49A1186385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E8875-7390-AA42-BC8B-8B429F1C9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44515-AAF9-8D4F-8D83-F2D9AAF6F94F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B98AD-91B4-0E42-AC4C-B3D90FDEC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7F6DA-75B5-6747-A436-A43412772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BDC14-01A8-4D48-8151-91A54F1B1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239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58CEE-3BB8-4946-9051-268AE1930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0FB449-75AC-1944-9807-899813696B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B97D4-EBBA-134D-AD14-3B9783DE0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44515-AAF9-8D4F-8D83-F2D9AAF6F94F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07128-B199-304E-94C1-77333EFA6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89C64-7A83-994F-8498-6774D263B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BDC14-01A8-4D48-8151-91A54F1B1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693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FC0274-A9FE-5247-88D8-63C6AA2E4D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6AF88C-50DB-3E47-80EE-17E4BFAC26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10E30-6FD9-084B-B791-F0AF29AFC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44515-AAF9-8D4F-8D83-F2D9AAF6F94F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4317F-6D53-4A49-B1B3-3A47A68AF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136A6-3FCD-0042-B70A-C3E9C6C35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BDC14-01A8-4D48-8151-91A54F1B1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48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E203C-8172-FA4F-A594-400625019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61FEE-5EE9-A241-8059-6829688BC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A6F4A-21BE-FD45-A291-CF14D6F51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44515-AAF9-8D4F-8D83-F2D9AAF6F94F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A70BA-1893-BE45-9092-DCDB67949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2E66B-2428-8F4E-B371-F61E5AACA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BDC14-01A8-4D48-8151-91A54F1B1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859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025DE-D51D-2F49-B348-E52080F88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DD6B69-708E-BA41-91B7-B29A2CB171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7F688-9873-364C-89E8-EC542EC67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44515-AAF9-8D4F-8D83-F2D9AAF6F94F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4B14A-ED56-DA4C-A4E7-ACB18BC75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F6BF57-C7D4-7641-955C-DB3B7E58C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BDC14-01A8-4D48-8151-91A54F1B1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9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0186F-56BB-3F4B-A2D4-8CC9B98E4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17519-5D61-6145-9DCE-4CA036D06E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800B07-A3B3-9C4B-9E4B-CE83193D2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29DB42-C516-824C-9648-8AA7BEE3C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44515-AAF9-8D4F-8D83-F2D9AAF6F94F}" type="datetimeFigureOut">
              <a:rPr lang="en-US" smtClean="0"/>
              <a:t>2/2/23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9F53F6-4CF2-B742-97EA-84A0978AF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3BA111-DD48-A348-A0E5-8590DD024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BDC14-01A8-4D48-8151-91A54F1B1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936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A79B0-E4AD-0D41-942A-313344B79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A773B-FF3A-F543-8BFF-0C407FC71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926056-50EE-DE43-91EE-8D5D559211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813890-CA56-CA40-9197-02148DCECD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784804-6386-B444-A234-FDC2D792F1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7465D9-4AF2-5D44-A201-DBB3D1E0D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44515-AAF9-8D4F-8D83-F2D9AAF6F94F}" type="datetimeFigureOut">
              <a:rPr lang="en-US" smtClean="0"/>
              <a:t>2/2/23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5F8DA8-D1F7-B848-9A58-0CB83564F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C11980-AB2B-8C4C-93CE-940EB2D62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BDC14-01A8-4D48-8151-91A54F1B1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72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9CBE0-63B9-FB41-BFBF-4C4F612CC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8822BE-F2E0-E540-88AD-3A822E82D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44515-AAF9-8D4F-8D83-F2D9AAF6F94F}" type="datetimeFigureOut">
              <a:rPr lang="en-US" smtClean="0"/>
              <a:t>2/2/23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4E02E1-1C96-EA48-AE70-90A81256F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3986BA-7B9F-594E-BC00-0AC67ECD4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BDC14-01A8-4D48-8151-91A54F1B1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96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1616A2-7397-D04E-871F-38844B1CB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44515-AAF9-8D4F-8D83-F2D9AAF6F94F}" type="datetimeFigureOut">
              <a:rPr lang="en-US" smtClean="0"/>
              <a:t>2/2/23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B17140-6F3F-524E-8E60-4DDE06607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C9E4B-34D9-954E-86FF-93D187A0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BDC14-01A8-4D48-8151-91A54F1B1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47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EB803-8DFC-1043-ABA6-EA8DABA7D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40EB7-7FF3-9A4D-A561-D81A51A7D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69C05-F274-7446-9BF3-8629314B6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1A22D9-BCEA-7544-A991-1DB56D01B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44515-AAF9-8D4F-8D83-F2D9AAF6F94F}" type="datetimeFigureOut">
              <a:rPr lang="en-US" smtClean="0"/>
              <a:t>2/2/23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A59C0C-BD8C-0B4F-9F30-E3CE8FAC6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1657F9-95D2-6D44-B393-F05AB58B7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BDC14-01A8-4D48-8151-91A54F1B1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10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469D1-8F34-3342-B2B5-E388880B3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029705-F58B-BF41-B958-801A246B02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130932-8ED5-2448-8627-9EB38D9B43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BB5D57-7F13-DD42-9ABE-29DC8623B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44515-AAF9-8D4F-8D83-F2D9AAF6F94F}" type="datetimeFigureOut">
              <a:rPr lang="en-US" smtClean="0"/>
              <a:t>2/2/23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A0C06-DBE5-9C43-A077-08FFA800A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604FE9-762B-7040-8A04-28D258A11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BDC14-01A8-4D48-8151-91A54F1B1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24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1EF4EF-E565-1F44-A40A-AE7C83054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A1098C-8C5D-EB49-95FF-381B51D12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BB485-22E6-C642-A90D-0D65FE06CF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44515-AAF9-8D4F-8D83-F2D9AAF6F94F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6547B-0500-BE4B-822C-B571DBC38B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145FB-50D7-DA4C-8443-97956E221F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BDC14-01A8-4D48-8151-91A54F1B1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49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8342D2-FDA5-0346-906C-49FA600395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A441E5-3D55-F040-90AD-D008C8367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177635"/>
            <a:ext cx="9144000" cy="1627235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US" sz="4800" dirty="0"/>
              <a:t>Thoughts on improving C</a:t>
            </a:r>
            <a:r>
              <a:rPr lang="en-US" sz="4800" baseline="-25000" dirty="0"/>
              <a:t>4</a:t>
            </a:r>
            <a:r>
              <a:rPr lang="en-US" sz="4800" dirty="0"/>
              <a:t> photosynthesis in TBMs</a:t>
            </a: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E65786-8F48-8941-8659-88E4122EC0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172691"/>
            <a:ext cx="9144000" cy="3064336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4400" b="1" dirty="0"/>
              <a:t>Nick Smith</a:t>
            </a:r>
          </a:p>
          <a:p>
            <a:r>
              <a:rPr lang="en-US" b="1" dirty="0"/>
              <a:t>w/ contributions from Helen Scott, </a:t>
            </a:r>
            <a:r>
              <a:rPr lang="en-US" b="1" dirty="0" err="1"/>
              <a:t>Zinny</a:t>
            </a:r>
            <a:r>
              <a:rPr lang="en-US" b="1" dirty="0"/>
              <a:t> </a:t>
            </a:r>
            <a:r>
              <a:rPr lang="en-US" b="1" dirty="0" err="1"/>
              <a:t>Ezekannagha</a:t>
            </a:r>
            <a:r>
              <a:rPr lang="en-US" b="1" dirty="0"/>
              <a:t>, Cameron Merryman, and USGS Powell Center C</a:t>
            </a:r>
            <a:r>
              <a:rPr lang="en-US" b="1" baseline="-25000" dirty="0"/>
              <a:t>4</a:t>
            </a:r>
            <a:r>
              <a:rPr lang="en-US" b="1" dirty="0"/>
              <a:t> working group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Department of Biological Sciences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Texas Tech University</a:t>
            </a:r>
          </a:p>
          <a:p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nick.smith@ttu.edu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545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64553-2870-5048-B2D6-BA37CE59D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Collatz</a:t>
            </a:r>
            <a:r>
              <a:rPr lang="en-US" dirty="0"/>
              <a:t> et al. (1992)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40D5D-C689-BC4B-96F4-13D64CDC3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sz="3600" dirty="0"/>
              <a:t>Photosynthesis is limiting rate of three processes:</a:t>
            </a:r>
          </a:p>
          <a:p>
            <a:pPr lvl="1"/>
            <a:r>
              <a:rPr lang="en-US" sz="3200" dirty="0">
                <a:solidFill>
                  <a:srgbClr val="0432FF"/>
                </a:solidFill>
              </a:rPr>
              <a:t>Rubisco carboxylation (A</a:t>
            </a:r>
            <a:r>
              <a:rPr lang="en-US" sz="3200" baseline="-25000" dirty="0">
                <a:solidFill>
                  <a:srgbClr val="0432FF"/>
                </a:solidFill>
              </a:rPr>
              <a:t>c</a:t>
            </a:r>
            <a:r>
              <a:rPr lang="en-US" sz="3200" dirty="0">
                <a:solidFill>
                  <a:srgbClr val="0432FF"/>
                </a:solidFill>
              </a:rPr>
              <a:t>)</a:t>
            </a:r>
          </a:p>
          <a:p>
            <a:pPr lvl="1"/>
            <a:r>
              <a:rPr lang="en-US" sz="3200" dirty="0">
                <a:solidFill>
                  <a:srgbClr val="FF9300"/>
                </a:solidFill>
              </a:rPr>
              <a:t>Light-related processes (</a:t>
            </a:r>
            <a:r>
              <a:rPr lang="en-US" sz="3200" dirty="0" err="1">
                <a:solidFill>
                  <a:srgbClr val="FF9300"/>
                </a:solidFill>
              </a:rPr>
              <a:t>A</a:t>
            </a:r>
            <a:r>
              <a:rPr lang="en-US" sz="3200" baseline="-25000" dirty="0" err="1">
                <a:solidFill>
                  <a:srgbClr val="FF9300"/>
                </a:solidFill>
              </a:rPr>
              <a:t>j</a:t>
            </a:r>
            <a:r>
              <a:rPr lang="en-US" sz="3200" dirty="0">
                <a:solidFill>
                  <a:srgbClr val="FF9300"/>
                </a:solidFill>
              </a:rPr>
              <a:t>)</a:t>
            </a:r>
          </a:p>
          <a:p>
            <a:pPr lvl="1"/>
            <a:r>
              <a:rPr lang="en-US" sz="3200" dirty="0">
                <a:solidFill>
                  <a:srgbClr val="008F00"/>
                </a:solidFill>
              </a:rPr>
              <a:t>PEP carboxylation (</a:t>
            </a:r>
            <a:r>
              <a:rPr lang="en-US" sz="3200" dirty="0" err="1">
                <a:solidFill>
                  <a:srgbClr val="008F00"/>
                </a:solidFill>
              </a:rPr>
              <a:t>A</a:t>
            </a:r>
            <a:r>
              <a:rPr lang="en-US" sz="3200" baseline="-25000" dirty="0" err="1">
                <a:solidFill>
                  <a:srgbClr val="008F00"/>
                </a:solidFill>
              </a:rPr>
              <a:t>p</a:t>
            </a:r>
            <a:r>
              <a:rPr lang="en-US" sz="3200" dirty="0">
                <a:solidFill>
                  <a:srgbClr val="008F00"/>
                </a:solidFill>
              </a:rPr>
              <a:t>)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Governing equations</a:t>
            </a:r>
          </a:p>
          <a:p>
            <a:pPr lvl="1"/>
            <a:r>
              <a:rPr lang="en-US" sz="3200" dirty="0">
                <a:solidFill>
                  <a:srgbClr val="0432FF"/>
                </a:solidFill>
              </a:rPr>
              <a:t>A</a:t>
            </a:r>
            <a:r>
              <a:rPr lang="en-US" sz="3200" baseline="-25000" dirty="0">
                <a:solidFill>
                  <a:srgbClr val="0432FF"/>
                </a:solidFill>
              </a:rPr>
              <a:t>c</a:t>
            </a:r>
            <a:r>
              <a:rPr lang="en-US" sz="3200" dirty="0">
                <a:solidFill>
                  <a:srgbClr val="0432FF"/>
                </a:solidFill>
              </a:rPr>
              <a:t> = V</a:t>
            </a:r>
            <a:r>
              <a:rPr lang="en-US" sz="3200" baseline="-25000" dirty="0">
                <a:solidFill>
                  <a:srgbClr val="0432FF"/>
                </a:solidFill>
              </a:rPr>
              <a:t>cmax,25</a:t>
            </a:r>
            <a:r>
              <a:rPr lang="en-US" sz="3200" dirty="0">
                <a:solidFill>
                  <a:srgbClr val="0432FF"/>
                </a:solidFill>
              </a:rPr>
              <a:t> * f(</a:t>
            </a:r>
            <a:r>
              <a:rPr lang="en-US" sz="3200" dirty="0" err="1">
                <a:solidFill>
                  <a:srgbClr val="0432FF"/>
                </a:solidFill>
              </a:rPr>
              <a:t>T</a:t>
            </a:r>
            <a:r>
              <a:rPr lang="en-US" sz="3200" baseline="-25000" dirty="0" err="1">
                <a:solidFill>
                  <a:srgbClr val="0432FF"/>
                </a:solidFill>
              </a:rPr>
              <a:t>leaf</a:t>
            </a:r>
            <a:r>
              <a:rPr lang="en-US" sz="3200" dirty="0">
                <a:solidFill>
                  <a:srgbClr val="0432FF"/>
                </a:solidFill>
              </a:rPr>
              <a:t>)</a:t>
            </a:r>
            <a:endParaRPr lang="en-US" sz="3200" baseline="-25000" dirty="0">
              <a:solidFill>
                <a:srgbClr val="0432FF"/>
              </a:solidFill>
            </a:endParaRPr>
          </a:p>
          <a:p>
            <a:pPr lvl="1"/>
            <a:r>
              <a:rPr lang="en-US" sz="3200" dirty="0" err="1">
                <a:solidFill>
                  <a:srgbClr val="FF9300"/>
                </a:solidFill>
              </a:rPr>
              <a:t>A</a:t>
            </a:r>
            <a:r>
              <a:rPr lang="en-US" sz="3200" baseline="-25000" dirty="0" err="1">
                <a:solidFill>
                  <a:srgbClr val="FF9300"/>
                </a:solidFill>
              </a:rPr>
              <a:t>j</a:t>
            </a:r>
            <a:r>
              <a:rPr lang="en-US" sz="3200" dirty="0">
                <a:solidFill>
                  <a:srgbClr val="FF9300"/>
                </a:solidFill>
              </a:rPr>
              <a:t> = </a:t>
            </a:r>
            <a:r>
              <a:rPr lang="el-GR" sz="3200" dirty="0">
                <a:solidFill>
                  <a:srgbClr val="FF9300"/>
                </a:solidFill>
              </a:rPr>
              <a:t>φ</a:t>
            </a:r>
            <a:r>
              <a:rPr lang="en-US" sz="3200" dirty="0">
                <a:solidFill>
                  <a:srgbClr val="FF9300"/>
                </a:solidFill>
              </a:rPr>
              <a:t>I</a:t>
            </a:r>
          </a:p>
          <a:p>
            <a:pPr lvl="1"/>
            <a:r>
              <a:rPr lang="en-US" sz="3200" dirty="0" err="1">
                <a:solidFill>
                  <a:srgbClr val="008F00"/>
                </a:solidFill>
              </a:rPr>
              <a:t>A</a:t>
            </a:r>
            <a:r>
              <a:rPr lang="en-US" sz="3200" baseline="-25000" dirty="0" err="1">
                <a:solidFill>
                  <a:srgbClr val="008F00"/>
                </a:solidFill>
              </a:rPr>
              <a:t>p</a:t>
            </a:r>
            <a:r>
              <a:rPr lang="en-US" sz="3200" dirty="0">
                <a:solidFill>
                  <a:srgbClr val="008F00"/>
                </a:solidFill>
              </a:rPr>
              <a:t> = k</a:t>
            </a:r>
            <a:r>
              <a:rPr lang="en-US" sz="3200" baseline="-25000" dirty="0">
                <a:solidFill>
                  <a:srgbClr val="008F00"/>
                </a:solidFill>
              </a:rPr>
              <a:t>p,25 </a:t>
            </a:r>
            <a:r>
              <a:rPr lang="en-US" sz="3200" dirty="0">
                <a:solidFill>
                  <a:srgbClr val="008F00"/>
                </a:solidFill>
              </a:rPr>
              <a:t>* f(</a:t>
            </a:r>
            <a:r>
              <a:rPr lang="en-US" sz="3200" dirty="0" err="1">
                <a:solidFill>
                  <a:srgbClr val="008F00"/>
                </a:solidFill>
              </a:rPr>
              <a:t>T</a:t>
            </a:r>
            <a:r>
              <a:rPr lang="en-US" sz="3200" baseline="-25000" dirty="0" err="1">
                <a:solidFill>
                  <a:srgbClr val="008F00"/>
                </a:solidFill>
              </a:rPr>
              <a:t>leaf</a:t>
            </a:r>
            <a:r>
              <a:rPr lang="en-US" sz="3200" dirty="0">
                <a:solidFill>
                  <a:srgbClr val="008F00"/>
                </a:solidFill>
              </a:rPr>
              <a:t>) * C</a:t>
            </a:r>
            <a:r>
              <a:rPr lang="en-US" sz="3200" baseline="-25000" dirty="0">
                <a:solidFill>
                  <a:srgbClr val="008F00"/>
                </a:solidFill>
              </a:rPr>
              <a:t>i</a:t>
            </a:r>
            <a:endParaRPr lang="en-US" sz="3200" dirty="0">
              <a:solidFill>
                <a:srgbClr val="008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F30C4-0D87-D74B-A3B7-B6ED775437DA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849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CAA7-B989-BD4D-923C-4DEF7998F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5140" y="365125"/>
            <a:ext cx="5472753" cy="2473609"/>
          </a:xfrm>
        </p:spPr>
        <p:txBody>
          <a:bodyPr>
            <a:normAutofit/>
          </a:bodyPr>
          <a:lstStyle/>
          <a:p>
            <a:r>
              <a:rPr lang="en-US" dirty="0" err="1"/>
              <a:t>Collatz</a:t>
            </a:r>
            <a:r>
              <a:rPr lang="en-US" dirty="0"/>
              <a:t> model instantaneous CO</a:t>
            </a:r>
            <a:r>
              <a:rPr lang="en-US" baseline="-25000" dirty="0"/>
              <a:t>2</a:t>
            </a:r>
            <a:r>
              <a:rPr lang="en-US" dirty="0"/>
              <a:t> responses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1CC35B-D6DA-5E4C-9F61-743052B8C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22" y="0"/>
            <a:ext cx="457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EFADA2-C867-B847-B34A-4B587DC0429C}"/>
              </a:ext>
            </a:extLst>
          </p:cNvPr>
          <p:cNvSpPr txBox="1"/>
          <p:nvPr/>
        </p:nvSpPr>
        <p:spPr>
          <a:xfrm>
            <a:off x="1800104" y="134292"/>
            <a:ext cx="280442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Low light (PAR = 500)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FE6012-0B0E-4E41-9534-68998EFDFFFB}"/>
              </a:ext>
            </a:extLst>
          </p:cNvPr>
          <p:cNvSpPr txBox="1"/>
          <p:nvPr/>
        </p:nvSpPr>
        <p:spPr>
          <a:xfrm>
            <a:off x="1585686" y="5636614"/>
            <a:ext cx="301884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High light (PAR = 1000)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B59E19-AB58-5B4C-A25F-BF8EEB46430F}"/>
              </a:ext>
            </a:extLst>
          </p:cNvPr>
          <p:cNvSpPr txBox="1"/>
          <p:nvPr/>
        </p:nvSpPr>
        <p:spPr>
          <a:xfrm>
            <a:off x="5090614" y="3429000"/>
            <a:ext cx="46858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2800" dirty="0">
                <a:solidFill>
                  <a:srgbClr val="0432FF"/>
                </a:solidFill>
              </a:rPr>
              <a:t>Rubisco carboxylation (A</a:t>
            </a:r>
            <a:r>
              <a:rPr lang="en-US" sz="2800" baseline="-25000" dirty="0">
                <a:solidFill>
                  <a:srgbClr val="0432FF"/>
                </a:solidFill>
              </a:rPr>
              <a:t>c</a:t>
            </a:r>
            <a:r>
              <a:rPr lang="en-US" sz="2800" dirty="0">
                <a:solidFill>
                  <a:srgbClr val="0432FF"/>
                </a:solidFill>
              </a:rPr>
              <a:t>)</a:t>
            </a:r>
          </a:p>
          <a:p>
            <a:pPr lvl="1"/>
            <a:r>
              <a:rPr lang="en-US" sz="2800" dirty="0">
                <a:solidFill>
                  <a:srgbClr val="FF9300"/>
                </a:solidFill>
              </a:rPr>
              <a:t>Light-related processes (</a:t>
            </a:r>
            <a:r>
              <a:rPr lang="en-US" sz="2800" dirty="0" err="1">
                <a:solidFill>
                  <a:srgbClr val="FF9300"/>
                </a:solidFill>
              </a:rPr>
              <a:t>A</a:t>
            </a:r>
            <a:r>
              <a:rPr lang="en-US" sz="2800" baseline="-25000" dirty="0" err="1">
                <a:solidFill>
                  <a:srgbClr val="FF9300"/>
                </a:solidFill>
              </a:rPr>
              <a:t>j</a:t>
            </a:r>
            <a:r>
              <a:rPr lang="en-US" sz="2800" dirty="0">
                <a:solidFill>
                  <a:srgbClr val="FF9300"/>
                </a:solidFill>
              </a:rPr>
              <a:t>)</a:t>
            </a:r>
          </a:p>
          <a:p>
            <a:pPr lvl="1"/>
            <a:r>
              <a:rPr lang="en-US" sz="2800" dirty="0">
                <a:solidFill>
                  <a:srgbClr val="008F00"/>
                </a:solidFill>
              </a:rPr>
              <a:t>PEP carboxylation (</a:t>
            </a:r>
            <a:r>
              <a:rPr lang="en-US" sz="2800" dirty="0" err="1">
                <a:solidFill>
                  <a:srgbClr val="008F00"/>
                </a:solidFill>
              </a:rPr>
              <a:t>A</a:t>
            </a:r>
            <a:r>
              <a:rPr lang="en-US" sz="2800" baseline="-25000" dirty="0" err="1">
                <a:solidFill>
                  <a:srgbClr val="008F00"/>
                </a:solidFill>
              </a:rPr>
              <a:t>p</a:t>
            </a:r>
            <a:r>
              <a:rPr lang="en-US" sz="2800" dirty="0">
                <a:solidFill>
                  <a:srgbClr val="008F00"/>
                </a:solidFill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DFCA7B-F0DF-4E44-88A2-5649ACF5A93A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469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471DF6-0816-B84E-9836-1B5FFB891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6" y="0"/>
            <a:ext cx="457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9FCAA7-B989-BD4D-923C-4DEF7998F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5140" y="365125"/>
            <a:ext cx="5472753" cy="2473609"/>
          </a:xfrm>
        </p:spPr>
        <p:txBody>
          <a:bodyPr>
            <a:normAutofit/>
          </a:bodyPr>
          <a:lstStyle/>
          <a:p>
            <a:r>
              <a:rPr lang="en-US" dirty="0" err="1"/>
              <a:t>Collatz</a:t>
            </a:r>
            <a:r>
              <a:rPr lang="en-US" dirty="0"/>
              <a:t> model instantaneous light responses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FADA2-C867-B847-B34A-4B587DC0429C}"/>
              </a:ext>
            </a:extLst>
          </p:cNvPr>
          <p:cNvSpPr txBox="1"/>
          <p:nvPr/>
        </p:nvSpPr>
        <p:spPr>
          <a:xfrm>
            <a:off x="1799270" y="2236047"/>
            <a:ext cx="259167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Low CO</a:t>
            </a:r>
            <a:r>
              <a:rPr lang="en-US" sz="2400" baseline="-25000" dirty="0"/>
              <a:t>2</a:t>
            </a:r>
            <a:r>
              <a:rPr lang="en-US" sz="2400" dirty="0"/>
              <a:t> (400 ppm)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FE6012-0B0E-4E41-9534-68998EFDFFFB}"/>
              </a:ext>
            </a:extLst>
          </p:cNvPr>
          <p:cNvSpPr txBox="1"/>
          <p:nvPr/>
        </p:nvSpPr>
        <p:spPr>
          <a:xfrm>
            <a:off x="1585686" y="5636614"/>
            <a:ext cx="280608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High CO</a:t>
            </a:r>
            <a:r>
              <a:rPr lang="en-US" sz="2400" baseline="-25000" dirty="0"/>
              <a:t>2</a:t>
            </a:r>
            <a:r>
              <a:rPr lang="en-US" sz="2400" dirty="0"/>
              <a:t> (1000 ppm)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B59E19-AB58-5B4C-A25F-BF8EEB46430F}"/>
              </a:ext>
            </a:extLst>
          </p:cNvPr>
          <p:cNvSpPr txBox="1"/>
          <p:nvPr/>
        </p:nvSpPr>
        <p:spPr>
          <a:xfrm>
            <a:off x="5090614" y="3429000"/>
            <a:ext cx="46858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2800" dirty="0">
                <a:solidFill>
                  <a:srgbClr val="0432FF"/>
                </a:solidFill>
              </a:rPr>
              <a:t>Rubisco carboxylation (A</a:t>
            </a:r>
            <a:r>
              <a:rPr lang="en-US" sz="2800" baseline="-25000" dirty="0">
                <a:solidFill>
                  <a:srgbClr val="0432FF"/>
                </a:solidFill>
              </a:rPr>
              <a:t>c</a:t>
            </a:r>
            <a:r>
              <a:rPr lang="en-US" sz="2800" dirty="0">
                <a:solidFill>
                  <a:srgbClr val="0432FF"/>
                </a:solidFill>
              </a:rPr>
              <a:t>)</a:t>
            </a:r>
          </a:p>
          <a:p>
            <a:pPr lvl="1"/>
            <a:r>
              <a:rPr lang="en-US" sz="2800" dirty="0">
                <a:solidFill>
                  <a:srgbClr val="FF9300"/>
                </a:solidFill>
              </a:rPr>
              <a:t>Light-related processes (</a:t>
            </a:r>
            <a:r>
              <a:rPr lang="en-US" sz="2800" dirty="0" err="1">
                <a:solidFill>
                  <a:srgbClr val="FF9300"/>
                </a:solidFill>
              </a:rPr>
              <a:t>A</a:t>
            </a:r>
            <a:r>
              <a:rPr lang="en-US" sz="2800" baseline="-25000" dirty="0" err="1">
                <a:solidFill>
                  <a:srgbClr val="FF9300"/>
                </a:solidFill>
              </a:rPr>
              <a:t>j</a:t>
            </a:r>
            <a:r>
              <a:rPr lang="en-US" sz="2800" dirty="0">
                <a:solidFill>
                  <a:srgbClr val="FF9300"/>
                </a:solidFill>
              </a:rPr>
              <a:t>)</a:t>
            </a:r>
          </a:p>
          <a:p>
            <a:pPr lvl="1"/>
            <a:r>
              <a:rPr lang="en-US" sz="2800" dirty="0">
                <a:solidFill>
                  <a:srgbClr val="008F00"/>
                </a:solidFill>
              </a:rPr>
              <a:t>PEP carboxylation (</a:t>
            </a:r>
            <a:r>
              <a:rPr lang="en-US" sz="2800" dirty="0" err="1">
                <a:solidFill>
                  <a:srgbClr val="008F00"/>
                </a:solidFill>
              </a:rPr>
              <a:t>A</a:t>
            </a:r>
            <a:r>
              <a:rPr lang="en-US" sz="2800" baseline="-25000" dirty="0" err="1">
                <a:solidFill>
                  <a:srgbClr val="008F00"/>
                </a:solidFill>
              </a:rPr>
              <a:t>p</a:t>
            </a:r>
            <a:r>
              <a:rPr lang="en-US" sz="2800" dirty="0">
                <a:solidFill>
                  <a:srgbClr val="008F00"/>
                </a:solidFill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ED5EEA-B4BB-EB4C-A234-47826EEA5A2C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86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7E441B-2618-1147-BC83-7D76E1190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6" y="0"/>
            <a:ext cx="457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9FCAA7-B989-BD4D-923C-4DEF7998F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5140" y="365125"/>
            <a:ext cx="5472753" cy="2473609"/>
          </a:xfrm>
        </p:spPr>
        <p:txBody>
          <a:bodyPr>
            <a:normAutofit/>
          </a:bodyPr>
          <a:lstStyle/>
          <a:p>
            <a:r>
              <a:rPr lang="en-US" dirty="0" err="1"/>
              <a:t>Collatz</a:t>
            </a:r>
            <a:r>
              <a:rPr lang="en-US" dirty="0"/>
              <a:t> model instantaneous temperature responses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FADA2-C867-B847-B34A-4B587DC0429C}"/>
              </a:ext>
            </a:extLst>
          </p:cNvPr>
          <p:cNvSpPr txBox="1"/>
          <p:nvPr/>
        </p:nvSpPr>
        <p:spPr>
          <a:xfrm>
            <a:off x="2286192" y="36399"/>
            <a:ext cx="280442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Low light (PAR = 500)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FE6012-0B0E-4E41-9534-68998EFDFFFB}"/>
              </a:ext>
            </a:extLst>
          </p:cNvPr>
          <p:cNvSpPr txBox="1"/>
          <p:nvPr/>
        </p:nvSpPr>
        <p:spPr>
          <a:xfrm>
            <a:off x="2071774" y="5786740"/>
            <a:ext cx="301884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High light (PAR = 1000)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B59E19-AB58-5B4C-A25F-BF8EEB46430F}"/>
              </a:ext>
            </a:extLst>
          </p:cNvPr>
          <p:cNvSpPr txBox="1"/>
          <p:nvPr/>
        </p:nvSpPr>
        <p:spPr>
          <a:xfrm>
            <a:off x="5090614" y="3429000"/>
            <a:ext cx="46858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2800" dirty="0">
                <a:solidFill>
                  <a:srgbClr val="0432FF"/>
                </a:solidFill>
              </a:rPr>
              <a:t>Rubisco carboxylation (A</a:t>
            </a:r>
            <a:r>
              <a:rPr lang="en-US" sz="2800" baseline="-25000" dirty="0">
                <a:solidFill>
                  <a:srgbClr val="0432FF"/>
                </a:solidFill>
              </a:rPr>
              <a:t>c</a:t>
            </a:r>
            <a:r>
              <a:rPr lang="en-US" sz="2800" dirty="0">
                <a:solidFill>
                  <a:srgbClr val="0432FF"/>
                </a:solidFill>
              </a:rPr>
              <a:t>)</a:t>
            </a:r>
          </a:p>
          <a:p>
            <a:pPr lvl="1"/>
            <a:r>
              <a:rPr lang="en-US" sz="2800" dirty="0">
                <a:solidFill>
                  <a:srgbClr val="FF9300"/>
                </a:solidFill>
              </a:rPr>
              <a:t>Light-related processes (</a:t>
            </a:r>
            <a:r>
              <a:rPr lang="en-US" sz="2800" dirty="0" err="1">
                <a:solidFill>
                  <a:srgbClr val="FF9300"/>
                </a:solidFill>
              </a:rPr>
              <a:t>A</a:t>
            </a:r>
            <a:r>
              <a:rPr lang="en-US" sz="2800" baseline="-25000" dirty="0" err="1">
                <a:solidFill>
                  <a:srgbClr val="FF9300"/>
                </a:solidFill>
              </a:rPr>
              <a:t>j</a:t>
            </a:r>
            <a:r>
              <a:rPr lang="en-US" sz="2800" dirty="0">
                <a:solidFill>
                  <a:srgbClr val="FF9300"/>
                </a:solidFill>
              </a:rPr>
              <a:t>)</a:t>
            </a:r>
          </a:p>
          <a:p>
            <a:pPr lvl="1"/>
            <a:r>
              <a:rPr lang="en-US" sz="2800" dirty="0">
                <a:solidFill>
                  <a:srgbClr val="008F00"/>
                </a:solidFill>
              </a:rPr>
              <a:t>PEP carboxylation (</a:t>
            </a:r>
            <a:r>
              <a:rPr lang="en-US" sz="2800" dirty="0" err="1">
                <a:solidFill>
                  <a:srgbClr val="008F00"/>
                </a:solidFill>
              </a:rPr>
              <a:t>A</a:t>
            </a:r>
            <a:r>
              <a:rPr lang="en-US" sz="2800" baseline="-25000" dirty="0" err="1">
                <a:solidFill>
                  <a:srgbClr val="008F00"/>
                </a:solidFill>
              </a:rPr>
              <a:t>p</a:t>
            </a:r>
            <a:r>
              <a:rPr lang="en-US" sz="2800" dirty="0">
                <a:solidFill>
                  <a:srgbClr val="008F00"/>
                </a:solidFill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88724C-1B77-9146-B4E6-F845C1271734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633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4072-D19B-5B47-94A2-E2112C32C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</a:t>
            </a:r>
            <a:r>
              <a:rPr lang="en-US" baseline="-25000"/>
              <a:t>4</a:t>
            </a:r>
            <a:r>
              <a:rPr lang="en-US"/>
              <a:t> </a:t>
            </a:r>
            <a:r>
              <a:rPr lang="en-US" dirty="0"/>
              <a:t>grasses can be rather productive in ESMs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CCAA6B-86F8-4B45-AA1A-7B12B6953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845" y="2355165"/>
            <a:ext cx="9080310" cy="3890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E7F56B-5F2F-ED41-B6D3-32D8539C63D2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625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B4565-060B-2C43-917E-5666FF7CF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Collatz</a:t>
            </a:r>
            <a:r>
              <a:rPr lang="en-US" dirty="0"/>
              <a:t> model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B4445C-152C-4540-B71E-BA23A3F74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48129-6489-5B44-847C-5BE20B999FE1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318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51B32-C6D2-9A4D-8AC7-8AC2BD843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 1: light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FA9EB-11F0-7A4C-BC37-04473278A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Non-mechanistic linear light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4F2B4B-4BAB-984E-AD84-8AAC943FB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134" y="2524646"/>
            <a:ext cx="5540991" cy="41557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20B4D2-D977-AF4B-902B-FAE9860E5ACF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015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51B32-C6D2-9A4D-8AC7-8AC2BD843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 2: PEP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FA9EB-11F0-7A4C-BC37-04473278A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Linear, no CO</a:t>
            </a:r>
            <a:r>
              <a:rPr lang="en-US" sz="3600" baseline="-25000" dirty="0"/>
              <a:t>2</a:t>
            </a:r>
            <a:r>
              <a:rPr lang="en-US" sz="3600" dirty="0"/>
              <a:t> saturation (no M-M kinetics)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4994F4-7F28-E348-B645-FD5861B38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883" y="2797790"/>
            <a:ext cx="5286233" cy="3964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5E101F-3899-7A46-8B3A-10904F478AD6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17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51B32-C6D2-9A4D-8AC7-8AC2BD843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 3: Rubisco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FA9EB-11F0-7A4C-BC37-04473278A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No oxygenation or K</a:t>
            </a:r>
            <a:r>
              <a:rPr lang="en-US" sz="3600" baseline="-25000" dirty="0"/>
              <a:t>m</a:t>
            </a:r>
            <a:r>
              <a:rPr lang="en-US" sz="3600" dirty="0"/>
              <a:t>, Rubisco assumed to be saturated with CO</a:t>
            </a:r>
            <a:r>
              <a:rPr lang="en-US" sz="3600" baseline="-25000" dirty="0"/>
              <a:t>2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F3D673-F7FB-194C-B26A-9F7B1C931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53" y="3082687"/>
            <a:ext cx="4906370" cy="3679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768606-0ED8-FB49-8727-048D7157E9CC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243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51B32-C6D2-9A4D-8AC7-8AC2BD843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 4: Carbon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FA9EB-11F0-7A4C-BC37-04473278A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No transfer of carbon between mesophyll and bundle sheath (i.e., no bundle sheath conductance or leakage)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97D0C3-19EB-7045-85B9-1BE266C40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065" y="3009864"/>
            <a:ext cx="5511897" cy="35956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BBD245-BF65-B647-9520-7171C3C61C35}"/>
              </a:ext>
            </a:extLst>
          </p:cNvPr>
          <p:cNvSpPr txBox="1"/>
          <p:nvPr/>
        </p:nvSpPr>
        <p:spPr>
          <a:xfrm>
            <a:off x="10500960" y="6488668"/>
            <a:ext cx="1691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plantphysiol.org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C1F616-663D-5F4D-A246-1114AB00DF64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934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9BDBA-B5F0-1D4B-BF8E-AB646F7F9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physiology reminders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BC4E8-E6A2-A448-95E1-1A947ED8E6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0922D1-B9C4-7744-B7F2-9E27977C42AE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839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51B32-C6D2-9A4D-8AC7-8AC2BD843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 5: parameterization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FA9EB-11F0-7A4C-BC37-04473278A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Parameters are from 21 measurements on potted, fertilized </a:t>
            </a:r>
            <a:r>
              <a:rPr lang="en-US" sz="3600" i="1" dirty="0"/>
              <a:t>Z. mays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BE84FB-C411-024A-B8AE-42F1024C3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40" y="2538483"/>
            <a:ext cx="4207471" cy="4060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90F796-A2FB-374A-A7CD-8DF86370415B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259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DA245-29A2-1748-A65A-A2CEE1BDE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proposed way forward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11352-D32E-704F-92EB-24572F28A2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50AF14-C8A4-6D48-A738-49389FC4DED7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78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E598B-C58A-6740-B0D9-1D5AB1972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models offer ways to address some of the current issues in ESMs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66B3E3-ED60-9A43-8B51-75E5F8D51056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686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E598B-C58A-6740-B0D9-1D5AB1972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models offer ways to address some of the current issues in ESMs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398E7A-0798-1D4A-8665-F7250EC6B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6199"/>
            <a:ext cx="7979865" cy="42075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5B9F8B-0BD9-DD45-BC07-A4671105C53C}"/>
              </a:ext>
            </a:extLst>
          </p:cNvPr>
          <p:cNvSpPr txBox="1"/>
          <p:nvPr/>
        </p:nvSpPr>
        <p:spPr>
          <a:xfrm>
            <a:off x="8435928" y="2658979"/>
            <a:ext cx="37560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Appendix has mods for including: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008F00"/>
                </a:solidFill>
              </a:rPr>
              <a:t>Full PEP M-M kinetics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0432FF"/>
                </a:solidFill>
              </a:rPr>
              <a:t>Full Rubisco M-M kinetics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0432FF"/>
                </a:solidFill>
              </a:rPr>
              <a:t>Oxygenation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0432FF"/>
                </a:solidFill>
              </a:rPr>
              <a:t>Leakage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0432FF"/>
                </a:solidFill>
              </a:rPr>
              <a:t>BS conductance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2283C2-FAA9-8C46-B736-95928947826F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265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E598B-C58A-6740-B0D9-1D5AB1972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models offer ways to address some of the current issues in ESMs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5B9F8B-0BD9-DD45-BC07-A4671105C53C}"/>
              </a:ext>
            </a:extLst>
          </p:cNvPr>
          <p:cNvSpPr txBox="1"/>
          <p:nvPr/>
        </p:nvSpPr>
        <p:spPr>
          <a:xfrm>
            <a:off x="8435928" y="2658979"/>
            <a:ext cx="37560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Chapter 4 has mods for: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008F00"/>
                </a:solidFill>
              </a:rPr>
              <a:t>Full PEP M-M kinetics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0432FF"/>
                </a:solidFill>
              </a:rPr>
              <a:t>Full Rubisco M-M kinetics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0432FF"/>
                </a:solidFill>
              </a:rPr>
              <a:t>Oxygenation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0432FF"/>
                </a:solidFill>
              </a:rPr>
              <a:t>Leakage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0432FF"/>
                </a:solidFill>
              </a:rPr>
              <a:t>BS conductance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9300"/>
                </a:solidFill>
              </a:rPr>
              <a:t>Light dependence of electron transport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ABB825-CA79-CB4C-AE9E-827B2A030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149" y="1831646"/>
            <a:ext cx="3321455" cy="47016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5C09AB-56A6-1149-A81F-05F38107CF32}"/>
              </a:ext>
            </a:extLst>
          </p:cNvPr>
          <p:cNvSpPr txBox="1"/>
          <p:nvPr/>
        </p:nvSpPr>
        <p:spPr>
          <a:xfrm>
            <a:off x="6050126" y="6488668"/>
            <a:ext cx="6141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Von </a:t>
            </a:r>
            <a:r>
              <a:rPr lang="en-US" dirty="0" err="1"/>
              <a:t>Caemmerer</a:t>
            </a:r>
            <a:r>
              <a:rPr lang="en-US" dirty="0"/>
              <a:t> (2000), and updated in Von </a:t>
            </a:r>
            <a:r>
              <a:rPr lang="en-US" dirty="0" err="1"/>
              <a:t>Caemmerer</a:t>
            </a:r>
            <a:r>
              <a:rPr lang="en-US" dirty="0"/>
              <a:t> (2022)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623179-DCA6-2A46-A4CD-0895BCEA979C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539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E598B-C58A-6740-B0D9-1D5AB1972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models offer ways to address some of the current issues in ESMs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5B9F8B-0BD9-DD45-BC07-A4671105C53C}"/>
              </a:ext>
            </a:extLst>
          </p:cNvPr>
          <p:cNvSpPr txBox="1"/>
          <p:nvPr/>
        </p:nvSpPr>
        <p:spPr>
          <a:xfrm>
            <a:off x="8435928" y="2658979"/>
            <a:ext cx="37560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Chapter 4 has mods for: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008F00"/>
                </a:solidFill>
              </a:rPr>
              <a:t>Full PEP M-M kinetics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0432FF"/>
                </a:solidFill>
              </a:rPr>
              <a:t>Full Rubisco M-M kinetics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0432FF"/>
                </a:solidFill>
              </a:rPr>
              <a:t>Oxygenation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0432FF"/>
                </a:solidFill>
              </a:rPr>
              <a:t>Leakage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0432FF"/>
                </a:solidFill>
              </a:rPr>
              <a:t>BS conductance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9300"/>
                </a:solidFill>
              </a:rPr>
              <a:t>Light dependence of electron transport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ABB825-CA79-CB4C-AE9E-827B2A030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149" y="1831646"/>
            <a:ext cx="3321455" cy="47016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5C09AB-56A6-1149-A81F-05F38107CF32}"/>
              </a:ext>
            </a:extLst>
          </p:cNvPr>
          <p:cNvSpPr txBox="1"/>
          <p:nvPr/>
        </p:nvSpPr>
        <p:spPr>
          <a:xfrm>
            <a:off x="6050126" y="6488668"/>
            <a:ext cx="6141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Von </a:t>
            </a:r>
            <a:r>
              <a:rPr lang="en-US" dirty="0" err="1"/>
              <a:t>Caemmerer</a:t>
            </a:r>
            <a:r>
              <a:rPr lang="en-US" dirty="0"/>
              <a:t> (2000), and updated in Von </a:t>
            </a:r>
            <a:r>
              <a:rPr lang="en-US" dirty="0" err="1"/>
              <a:t>Caemmerer</a:t>
            </a:r>
            <a:r>
              <a:rPr lang="en-US" dirty="0"/>
              <a:t> (2022)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623179-DCA6-2A46-A4CD-0895BCEA979C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E4D121-15F9-FF4E-85D0-14CD3B7718F3}"/>
              </a:ext>
            </a:extLst>
          </p:cNvPr>
          <p:cNvSpPr txBox="1"/>
          <p:nvPr/>
        </p:nvSpPr>
        <p:spPr>
          <a:xfrm>
            <a:off x="941697" y="3612624"/>
            <a:ext cx="6605515" cy="1200329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**All limit C4 photosynthesis relative to </a:t>
            </a:r>
            <a:r>
              <a:rPr lang="en-US" sz="3600" dirty="0" err="1">
                <a:solidFill>
                  <a:srgbClr val="FF0000"/>
                </a:solidFill>
              </a:rPr>
              <a:t>Collatz</a:t>
            </a:r>
            <a:r>
              <a:rPr lang="en-US" sz="3600" dirty="0">
                <a:solidFill>
                  <a:srgbClr val="FF0000"/>
                </a:solidFill>
              </a:rPr>
              <a:t> (1992)**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3F8B7ED-526F-4442-9A50-956C1774D8BD}"/>
              </a:ext>
            </a:extLst>
          </p:cNvPr>
          <p:cNvCxnSpPr>
            <a:stCxn id="4" idx="3"/>
            <a:endCxn id="3" idx="1"/>
          </p:cNvCxnSpPr>
          <p:nvPr/>
        </p:nvCxnSpPr>
        <p:spPr>
          <a:xfrm flipV="1">
            <a:off x="7547212" y="4182473"/>
            <a:ext cx="888716" cy="3031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113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4815E-0911-664D-9A42-F1832471E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model (Scott and Smith, 2022)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21EAD-B07D-8746-ADCE-4D3553C200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12991" y="4775384"/>
            <a:ext cx="2079009" cy="20826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2C05A2-AE27-0B42-A94B-1B7E79BBD451}"/>
              </a:ext>
            </a:extLst>
          </p:cNvPr>
          <p:cNvSpPr txBox="1"/>
          <p:nvPr/>
        </p:nvSpPr>
        <p:spPr>
          <a:xfrm>
            <a:off x="8123392" y="5816692"/>
            <a:ext cx="1989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Helen Scott, TTU (now at BU)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4F510-FEE6-1F4F-B5E8-6F353FFF273D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93CA38-BC06-5545-9144-9F2858F4C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55" y="1677984"/>
            <a:ext cx="9864436" cy="374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60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21113-1853-BE48-A705-94AC5441C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C</a:t>
            </a:r>
            <a:r>
              <a:rPr lang="en-US" baseline="-25000" dirty="0"/>
              <a:t>4</a:t>
            </a:r>
            <a:r>
              <a:rPr lang="en-US" dirty="0"/>
              <a:t> model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8A129-5241-6F47-BF89-54DC19ECB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48701" cy="4351338"/>
          </a:xfrm>
        </p:spPr>
        <p:txBody>
          <a:bodyPr/>
          <a:lstStyle/>
          <a:p>
            <a:r>
              <a:rPr lang="en-US" dirty="0"/>
              <a:t>Von </a:t>
            </a:r>
            <a:r>
              <a:rPr lang="en-US" dirty="0" err="1"/>
              <a:t>Caemmerer</a:t>
            </a:r>
            <a:r>
              <a:rPr lang="en-US" dirty="0"/>
              <a:t> (2000)</a:t>
            </a:r>
          </a:p>
          <a:p>
            <a:pPr marL="742950" lvl="1" indent="-285750">
              <a:buFontTx/>
              <a:buChar char="-"/>
            </a:pPr>
            <a:r>
              <a:rPr lang="en-US" sz="2800" dirty="0">
                <a:solidFill>
                  <a:srgbClr val="008F00"/>
                </a:solidFill>
              </a:rPr>
              <a:t>Maximum PEP carboxylation</a:t>
            </a:r>
          </a:p>
          <a:p>
            <a:pPr marL="742950" lvl="1" indent="-285750">
              <a:buFontTx/>
              <a:buChar char="-"/>
            </a:pPr>
            <a:r>
              <a:rPr lang="en-US" sz="2800" dirty="0">
                <a:solidFill>
                  <a:srgbClr val="0432FF"/>
                </a:solidFill>
              </a:rPr>
              <a:t>Rubisco kinetics</a:t>
            </a:r>
          </a:p>
          <a:p>
            <a:pPr marL="742950" lvl="1" indent="-285750">
              <a:buFontTx/>
              <a:buChar char="-"/>
            </a:pPr>
            <a:r>
              <a:rPr lang="en-US" sz="2800" dirty="0">
                <a:solidFill>
                  <a:srgbClr val="0432FF"/>
                </a:solidFill>
              </a:rPr>
              <a:t>Oxygenation</a:t>
            </a:r>
          </a:p>
          <a:p>
            <a:pPr marL="742950" lvl="1" indent="-285750">
              <a:buFontTx/>
              <a:buChar char="-"/>
            </a:pPr>
            <a:r>
              <a:rPr lang="en-US" sz="2800" dirty="0">
                <a:solidFill>
                  <a:srgbClr val="0432FF"/>
                </a:solidFill>
              </a:rPr>
              <a:t>Leakage</a:t>
            </a:r>
          </a:p>
          <a:p>
            <a:pPr marL="742950" lvl="1" indent="-285750">
              <a:buFontTx/>
              <a:buChar char="-"/>
            </a:pPr>
            <a:r>
              <a:rPr lang="en-US" sz="2800" dirty="0">
                <a:solidFill>
                  <a:srgbClr val="0432FF"/>
                </a:solidFill>
              </a:rPr>
              <a:t>BS conductance</a:t>
            </a:r>
          </a:p>
          <a:p>
            <a:pPr marL="742950" lvl="1" indent="-285750">
              <a:buFontTx/>
              <a:buChar char="-"/>
            </a:pPr>
            <a:r>
              <a:rPr lang="en-US" sz="2800" dirty="0">
                <a:solidFill>
                  <a:srgbClr val="FF9300"/>
                </a:solidFill>
              </a:rPr>
              <a:t>Light dependence of electron transport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2308CB-0642-EE44-931A-89FD388F5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27063"/>
            <a:ext cx="5092700" cy="5549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B46960-3492-0640-AFA5-6438371CFD82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FB599B-F06F-0441-823E-BF121ACD5C8E}"/>
              </a:ext>
            </a:extLst>
          </p:cNvPr>
          <p:cNvSpPr txBox="1"/>
          <p:nvPr/>
        </p:nvSpPr>
        <p:spPr>
          <a:xfrm>
            <a:off x="9869313" y="6488668"/>
            <a:ext cx="232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</a:t>
            </a:r>
          </a:p>
        </p:txBody>
      </p:sp>
    </p:spTree>
    <p:extLst>
      <p:ext uri="{BB962C8B-B14F-4D97-AF65-F5344CB8AC3E}">
        <p14:creationId xmlns:p14="http://schemas.microsoft.com/office/powerpoint/2010/main" val="7465312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21113-1853-BE48-A705-94AC5441C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C</a:t>
            </a:r>
            <a:r>
              <a:rPr lang="en-US" baseline="-25000" dirty="0"/>
              <a:t>4</a:t>
            </a:r>
            <a:r>
              <a:rPr lang="en-US" dirty="0"/>
              <a:t> model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8A129-5241-6F47-BF89-54DC19ECB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48701" cy="4351338"/>
          </a:xfrm>
        </p:spPr>
        <p:txBody>
          <a:bodyPr/>
          <a:lstStyle/>
          <a:p>
            <a:r>
              <a:rPr lang="en-US" sz="4000" b="1" dirty="0"/>
              <a:t>Least cost acclimation</a:t>
            </a:r>
          </a:p>
          <a:p>
            <a:pPr marL="742950" lvl="1" indent="-285750">
              <a:buFontTx/>
              <a:buChar char="-"/>
            </a:pPr>
            <a:r>
              <a:rPr lang="en-US" sz="2800" dirty="0">
                <a:solidFill>
                  <a:srgbClr val="008F00"/>
                </a:solidFill>
              </a:rPr>
              <a:t>PEP carboxylation</a:t>
            </a:r>
          </a:p>
          <a:p>
            <a:pPr marL="742950" lvl="1" indent="-285750">
              <a:buFontTx/>
              <a:buChar char="-"/>
            </a:pPr>
            <a:r>
              <a:rPr lang="en-US" sz="2800" dirty="0">
                <a:solidFill>
                  <a:srgbClr val="0432FF"/>
                </a:solidFill>
              </a:rPr>
              <a:t>Rubisco carboxylation</a:t>
            </a:r>
          </a:p>
          <a:p>
            <a:pPr marL="742950" lvl="1" indent="-285750">
              <a:buFontTx/>
              <a:buChar char="-"/>
            </a:pPr>
            <a:r>
              <a:rPr lang="en-US" sz="2800" dirty="0">
                <a:solidFill>
                  <a:srgbClr val="FF9300"/>
                </a:solidFill>
              </a:rPr>
              <a:t>Electron transport</a:t>
            </a:r>
          </a:p>
          <a:p>
            <a:pPr marL="742950" lvl="1" indent="-285750">
              <a:buFontTx/>
              <a:buChar char="-"/>
            </a:pPr>
            <a:r>
              <a:rPr lang="en-US" sz="2800" dirty="0">
                <a:solidFill>
                  <a:srgbClr val="FF0000"/>
                </a:solidFill>
              </a:rPr>
              <a:t>Stomatal conductance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2308CB-0642-EE44-931A-89FD388F5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27063"/>
            <a:ext cx="5092700" cy="5549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198BD7-BED6-0040-BBDC-E449637B738D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C4560E-46CC-B14F-AA93-A1D498751426}"/>
              </a:ext>
            </a:extLst>
          </p:cNvPr>
          <p:cNvSpPr txBox="1"/>
          <p:nvPr/>
        </p:nvSpPr>
        <p:spPr>
          <a:xfrm>
            <a:off x="9869313" y="6488668"/>
            <a:ext cx="232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</a:t>
            </a:r>
          </a:p>
        </p:txBody>
      </p:sp>
    </p:spTree>
    <p:extLst>
      <p:ext uri="{BB962C8B-B14F-4D97-AF65-F5344CB8AC3E}">
        <p14:creationId xmlns:p14="http://schemas.microsoft.com/office/powerpoint/2010/main" val="2677492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Least cost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7030A0"/>
                </a:solidFill>
              </a:rPr>
              <a:t>Maintain fastest rate of photosynthesis at the lowest cost (water and nutrient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65BA7-F5D6-064C-953B-C92F6780C88A}"/>
              </a:ext>
            </a:extLst>
          </p:cNvPr>
          <p:cNvSpPr txBox="1"/>
          <p:nvPr/>
        </p:nvSpPr>
        <p:spPr>
          <a:xfrm>
            <a:off x="10549" y="6488668"/>
            <a:ext cx="3927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 et al. (2003) </a:t>
            </a:r>
            <a:r>
              <a:rPr lang="en-US" i="1" dirty="0"/>
              <a:t>American Naturalist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C80680-B5E9-C54F-836C-083A00B84F4A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731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526AF-40B1-904C-9B85-50AAC394A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Photorespiration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23AB2-F694-DC42-AA97-500A5E22A5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728AC-001E-C749-AF1C-27F9CE760FD4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8860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4D7D-296E-504A-9E08-6C58B1D8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Biochemistry optimization: </a:t>
            </a:r>
            <a:r>
              <a:rPr lang="en-US" dirty="0">
                <a:solidFill>
                  <a:srgbClr val="7030A0"/>
                </a:solidFill>
              </a:rPr>
              <a:t>Coordination hypothesis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331929-7092-0D44-A5DD-0B3654A915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171" y="2441750"/>
            <a:ext cx="4194738" cy="3750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5B2DB-D564-9C45-9909-9712E8154E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73668"/>
            <a:ext cx="1699146" cy="1699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4F37B2-0740-B84B-8E1B-83A175DB99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2536" y="2060020"/>
            <a:ext cx="1712794" cy="17127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910AF9-10A3-9749-BE99-6535A44D5CE2}"/>
              </a:ext>
            </a:extLst>
          </p:cNvPr>
          <p:cNvSpPr txBox="1"/>
          <p:nvPr/>
        </p:nvSpPr>
        <p:spPr>
          <a:xfrm>
            <a:off x="7294326" y="2441750"/>
            <a:ext cx="37467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Optimal setup = equal limitation by all factors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DE5934-0740-DF40-A298-B5F7ABC48E27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3651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2279176"/>
            <a:ext cx="42017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err="1">
                <a:solidFill>
                  <a:srgbClr val="FF9300"/>
                </a:solidFill>
              </a:rPr>
              <a:t>A</a:t>
            </a:r>
            <a:r>
              <a:rPr lang="en-US" sz="7200" baseline="-25000" dirty="0" err="1">
                <a:solidFill>
                  <a:srgbClr val="FF9300"/>
                </a:solidFill>
              </a:rPr>
              <a:t>j</a:t>
            </a:r>
            <a:r>
              <a:rPr lang="en-US" sz="7200" dirty="0"/>
              <a:t> = </a:t>
            </a:r>
            <a:r>
              <a:rPr lang="en-US" sz="7200" dirty="0">
                <a:solidFill>
                  <a:srgbClr val="0432FF"/>
                </a:solidFill>
              </a:rPr>
              <a:t>A</a:t>
            </a:r>
            <a:r>
              <a:rPr lang="en-US" sz="7200" baseline="-25000" dirty="0">
                <a:solidFill>
                  <a:srgbClr val="0432FF"/>
                </a:solidFill>
              </a:rPr>
              <a:t>c</a:t>
            </a:r>
            <a:r>
              <a:rPr lang="en-US" sz="7200" baseline="-25000" dirty="0"/>
              <a:t> </a:t>
            </a:r>
            <a:r>
              <a:rPr lang="en-US" sz="7200" dirty="0"/>
              <a:t>= </a:t>
            </a:r>
            <a:r>
              <a:rPr lang="en-US" sz="7200" dirty="0" err="1">
                <a:solidFill>
                  <a:srgbClr val="008F00"/>
                </a:solidFill>
              </a:rPr>
              <a:t>A</a:t>
            </a:r>
            <a:r>
              <a:rPr lang="en-US" sz="7200" baseline="-25000" dirty="0" err="1">
                <a:solidFill>
                  <a:srgbClr val="008F00"/>
                </a:solidFill>
              </a:rPr>
              <a:t>p</a:t>
            </a:r>
            <a:endParaRPr lang="en-US" sz="7200" baseline="-25000" dirty="0">
              <a:solidFill>
                <a:srgbClr val="008F0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A72C6C-1DC1-9F4E-AF49-4837DD19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14051"/>
          </a:xfrm>
        </p:spPr>
        <p:txBody>
          <a:bodyPr>
            <a:noAutofit/>
          </a:bodyPr>
          <a:lstStyle/>
          <a:p>
            <a:r>
              <a:rPr lang="en-US" sz="3600" dirty="0"/>
              <a:t>Optimally: </a:t>
            </a:r>
            <a:br>
              <a:rPr lang="en-US" sz="3600" dirty="0"/>
            </a:br>
            <a:r>
              <a:rPr lang="en-US" sz="3600" dirty="0"/>
              <a:t>electron transport-limited (</a:t>
            </a:r>
            <a:r>
              <a:rPr lang="en-US" sz="3600" dirty="0" err="1"/>
              <a:t>A</a:t>
            </a:r>
            <a:r>
              <a:rPr lang="en-US" sz="3600" baseline="-25000" dirty="0" err="1"/>
              <a:t>j</a:t>
            </a:r>
            <a:r>
              <a:rPr lang="en-US" sz="3600" dirty="0"/>
              <a:t>) = Rubisco-limited (A</a:t>
            </a:r>
            <a:r>
              <a:rPr lang="en-US" sz="3600" baseline="-25000" dirty="0"/>
              <a:t>c</a:t>
            </a:r>
            <a:r>
              <a:rPr lang="en-US" sz="3600" dirty="0"/>
              <a:t>) = PEP-limited (</a:t>
            </a:r>
            <a:r>
              <a:rPr lang="en-US" sz="3600" dirty="0" err="1"/>
              <a:t>A</a:t>
            </a:r>
            <a:r>
              <a:rPr lang="en-US" sz="3600" baseline="-25000" dirty="0" err="1"/>
              <a:t>p</a:t>
            </a:r>
            <a:r>
              <a:rPr lang="en-US" sz="3600" dirty="0"/>
              <a:t>)</a:t>
            </a:r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3C9A6B-FFFC-6F48-ACDB-4B911FBD3387}"/>
              </a:ext>
            </a:extLst>
          </p:cNvPr>
          <p:cNvSpPr txBox="1"/>
          <p:nvPr/>
        </p:nvSpPr>
        <p:spPr>
          <a:xfrm>
            <a:off x="9869313" y="6488668"/>
            <a:ext cx="232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32B9A2-ABA6-1244-BFB9-6F3221FD2FE6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0115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2279176"/>
            <a:ext cx="867243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err="1">
                <a:solidFill>
                  <a:srgbClr val="FF9300"/>
                </a:solidFill>
              </a:rPr>
              <a:t>A</a:t>
            </a:r>
            <a:r>
              <a:rPr lang="en-US" sz="7200" baseline="-25000" dirty="0" err="1">
                <a:solidFill>
                  <a:srgbClr val="FF9300"/>
                </a:solidFill>
              </a:rPr>
              <a:t>j</a:t>
            </a:r>
            <a:r>
              <a:rPr lang="en-US" sz="7200" dirty="0"/>
              <a:t> = </a:t>
            </a:r>
            <a:r>
              <a:rPr lang="en-US" sz="7200" dirty="0">
                <a:solidFill>
                  <a:srgbClr val="0432FF"/>
                </a:solidFill>
              </a:rPr>
              <a:t>A</a:t>
            </a:r>
            <a:r>
              <a:rPr lang="en-US" sz="7200" baseline="-25000" dirty="0">
                <a:solidFill>
                  <a:srgbClr val="0432FF"/>
                </a:solidFill>
              </a:rPr>
              <a:t>c</a:t>
            </a:r>
            <a:r>
              <a:rPr lang="en-US" sz="7200" baseline="-25000" dirty="0"/>
              <a:t> </a:t>
            </a:r>
            <a:r>
              <a:rPr lang="en-US" sz="7200" dirty="0"/>
              <a:t>= </a:t>
            </a:r>
            <a:r>
              <a:rPr lang="en-US" sz="7200" dirty="0" err="1">
                <a:solidFill>
                  <a:srgbClr val="008F00"/>
                </a:solidFill>
              </a:rPr>
              <a:t>A</a:t>
            </a:r>
            <a:r>
              <a:rPr lang="en-US" sz="7200" baseline="-25000" dirty="0" err="1">
                <a:solidFill>
                  <a:srgbClr val="008F00"/>
                </a:solidFill>
              </a:rPr>
              <a:t>p</a:t>
            </a:r>
            <a:endParaRPr lang="en-US" sz="7200" baseline="-25000" dirty="0">
              <a:solidFill>
                <a:srgbClr val="008F00"/>
              </a:solidFill>
            </a:endParaRPr>
          </a:p>
          <a:p>
            <a:r>
              <a:rPr lang="en-US" sz="7200" dirty="0" err="1">
                <a:solidFill>
                  <a:srgbClr val="FF9300"/>
                </a:solidFill>
              </a:rPr>
              <a:t>A</a:t>
            </a:r>
            <a:r>
              <a:rPr lang="en-US" sz="7200" baseline="-25000" dirty="0" err="1">
                <a:solidFill>
                  <a:srgbClr val="FF9300"/>
                </a:solidFill>
              </a:rPr>
              <a:t>j</a:t>
            </a:r>
            <a:r>
              <a:rPr lang="en-US" sz="7200" dirty="0">
                <a:solidFill>
                  <a:srgbClr val="FF9300"/>
                </a:solidFill>
              </a:rPr>
              <a:t> = f{</a:t>
            </a:r>
            <a:r>
              <a:rPr lang="en-US" sz="7200" dirty="0" err="1">
                <a:solidFill>
                  <a:srgbClr val="FF9300"/>
                </a:solidFill>
              </a:rPr>
              <a:t>J</a:t>
            </a:r>
            <a:r>
              <a:rPr lang="en-US" sz="7200" baseline="-25000" dirty="0" err="1">
                <a:solidFill>
                  <a:srgbClr val="FF9300"/>
                </a:solidFill>
              </a:rPr>
              <a:t>max</a:t>
            </a:r>
            <a:r>
              <a:rPr lang="en-US" sz="7200" dirty="0">
                <a:solidFill>
                  <a:srgbClr val="FF9300"/>
                </a:solidFill>
              </a:rPr>
              <a:t>, light, T, CO</a:t>
            </a:r>
            <a:r>
              <a:rPr lang="en-US" sz="7200" baseline="-25000" dirty="0">
                <a:solidFill>
                  <a:srgbClr val="FF9300"/>
                </a:solidFill>
              </a:rPr>
              <a:t>2</a:t>
            </a:r>
            <a:r>
              <a:rPr lang="en-US" sz="7200" dirty="0">
                <a:solidFill>
                  <a:srgbClr val="FF9300"/>
                </a:solidFill>
              </a:rPr>
              <a:t>}</a:t>
            </a:r>
          </a:p>
          <a:p>
            <a:r>
              <a:rPr lang="en-US" sz="7200" dirty="0">
                <a:solidFill>
                  <a:srgbClr val="0432FF"/>
                </a:solidFill>
              </a:rPr>
              <a:t>A</a:t>
            </a:r>
            <a:r>
              <a:rPr lang="en-US" sz="7200" baseline="-25000" dirty="0">
                <a:solidFill>
                  <a:srgbClr val="0432FF"/>
                </a:solidFill>
              </a:rPr>
              <a:t>c</a:t>
            </a:r>
            <a:r>
              <a:rPr lang="en-US" sz="7200" dirty="0">
                <a:solidFill>
                  <a:srgbClr val="0432FF"/>
                </a:solidFill>
              </a:rPr>
              <a:t> = f{</a:t>
            </a:r>
            <a:r>
              <a:rPr lang="en-US" sz="7200" dirty="0" err="1">
                <a:solidFill>
                  <a:srgbClr val="0432FF"/>
                </a:solidFill>
              </a:rPr>
              <a:t>V</a:t>
            </a:r>
            <a:r>
              <a:rPr lang="en-US" sz="7200" baseline="-25000" dirty="0" err="1">
                <a:solidFill>
                  <a:srgbClr val="0432FF"/>
                </a:solidFill>
              </a:rPr>
              <a:t>cmax</a:t>
            </a:r>
            <a:r>
              <a:rPr lang="en-US" sz="7200" dirty="0">
                <a:solidFill>
                  <a:srgbClr val="0432FF"/>
                </a:solidFill>
              </a:rPr>
              <a:t>, T, CO</a:t>
            </a:r>
            <a:r>
              <a:rPr lang="en-US" sz="7200" baseline="-25000" dirty="0">
                <a:solidFill>
                  <a:srgbClr val="0432FF"/>
                </a:solidFill>
              </a:rPr>
              <a:t>2</a:t>
            </a:r>
            <a:r>
              <a:rPr lang="en-US" sz="7200" dirty="0">
                <a:solidFill>
                  <a:srgbClr val="0432FF"/>
                </a:solidFill>
              </a:rPr>
              <a:t>}</a:t>
            </a:r>
          </a:p>
          <a:p>
            <a:r>
              <a:rPr lang="en-US" sz="7200" dirty="0" err="1">
                <a:solidFill>
                  <a:srgbClr val="009051"/>
                </a:solidFill>
              </a:rPr>
              <a:t>A</a:t>
            </a:r>
            <a:r>
              <a:rPr lang="en-US" sz="7200" baseline="-25000" dirty="0" err="1">
                <a:solidFill>
                  <a:srgbClr val="009051"/>
                </a:solidFill>
              </a:rPr>
              <a:t>p</a:t>
            </a:r>
            <a:r>
              <a:rPr lang="en-US" sz="7200" dirty="0">
                <a:solidFill>
                  <a:srgbClr val="009051"/>
                </a:solidFill>
              </a:rPr>
              <a:t> = f{</a:t>
            </a:r>
            <a:r>
              <a:rPr lang="en-US" sz="7200" dirty="0" err="1">
                <a:solidFill>
                  <a:srgbClr val="009051"/>
                </a:solidFill>
              </a:rPr>
              <a:t>V</a:t>
            </a:r>
            <a:r>
              <a:rPr lang="en-US" sz="7200" baseline="-25000" dirty="0" err="1">
                <a:solidFill>
                  <a:srgbClr val="009051"/>
                </a:solidFill>
              </a:rPr>
              <a:t>pmax</a:t>
            </a:r>
            <a:r>
              <a:rPr lang="en-US" sz="7200" dirty="0">
                <a:solidFill>
                  <a:srgbClr val="009051"/>
                </a:solidFill>
              </a:rPr>
              <a:t>, T, CO</a:t>
            </a:r>
            <a:r>
              <a:rPr lang="en-US" sz="7200" baseline="-25000" dirty="0">
                <a:solidFill>
                  <a:srgbClr val="009051"/>
                </a:solidFill>
              </a:rPr>
              <a:t>2</a:t>
            </a:r>
            <a:r>
              <a:rPr lang="en-US" sz="7200" dirty="0">
                <a:solidFill>
                  <a:srgbClr val="009051"/>
                </a:solidFill>
              </a:rPr>
              <a:t>}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A72C6C-1DC1-9F4E-AF49-4837DD19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14051"/>
          </a:xfrm>
        </p:spPr>
        <p:txBody>
          <a:bodyPr>
            <a:noAutofit/>
          </a:bodyPr>
          <a:lstStyle/>
          <a:p>
            <a:r>
              <a:rPr lang="en-US" sz="3600" dirty="0"/>
              <a:t>Optimally: </a:t>
            </a:r>
            <a:br>
              <a:rPr lang="en-US" sz="3600" dirty="0"/>
            </a:br>
            <a:r>
              <a:rPr lang="en-US" sz="3600" dirty="0"/>
              <a:t>electron transport-limited (</a:t>
            </a:r>
            <a:r>
              <a:rPr lang="en-US" sz="3600" dirty="0" err="1"/>
              <a:t>A</a:t>
            </a:r>
            <a:r>
              <a:rPr lang="en-US" sz="3600" baseline="-25000" dirty="0" err="1"/>
              <a:t>j</a:t>
            </a:r>
            <a:r>
              <a:rPr lang="en-US" sz="3600" dirty="0"/>
              <a:t>) = Rubisco-limited (A</a:t>
            </a:r>
            <a:r>
              <a:rPr lang="en-US" sz="3600" baseline="-25000" dirty="0"/>
              <a:t>c</a:t>
            </a:r>
            <a:r>
              <a:rPr lang="en-US" sz="3600" dirty="0"/>
              <a:t>) = PEP-limited (</a:t>
            </a:r>
            <a:r>
              <a:rPr lang="en-US" sz="3600" dirty="0" err="1"/>
              <a:t>A</a:t>
            </a:r>
            <a:r>
              <a:rPr lang="en-US" sz="3600" baseline="-25000" dirty="0" err="1"/>
              <a:t>p</a:t>
            </a:r>
            <a:r>
              <a:rPr lang="en-US" sz="3600" dirty="0"/>
              <a:t>)</a:t>
            </a:r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02C6EF-9595-9244-9CE5-B65364EFA30D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799AD0-F554-5846-A3C4-301EDEBA5D06}"/>
              </a:ext>
            </a:extLst>
          </p:cNvPr>
          <p:cNvSpPr txBox="1"/>
          <p:nvPr/>
        </p:nvSpPr>
        <p:spPr>
          <a:xfrm>
            <a:off x="9869313" y="6488668"/>
            <a:ext cx="232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</a:t>
            </a:r>
          </a:p>
        </p:txBody>
      </p:sp>
    </p:spTree>
    <p:extLst>
      <p:ext uri="{BB962C8B-B14F-4D97-AF65-F5344CB8AC3E}">
        <p14:creationId xmlns:p14="http://schemas.microsoft.com/office/powerpoint/2010/main" val="1251349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1122" y="943080"/>
            <a:ext cx="111501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i="1" dirty="0"/>
              <a:t>Can rearrange the formulas to solve for acclimated traits</a:t>
            </a:r>
            <a:endParaRPr lang="en-US" sz="7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BCFF91-2175-8C45-809C-E83F24AA7BD9}"/>
              </a:ext>
            </a:extLst>
          </p:cNvPr>
          <p:cNvSpPr txBox="1"/>
          <p:nvPr/>
        </p:nvSpPr>
        <p:spPr>
          <a:xfrm>
            <a:off x="4908736" y="3300375"/>
            <a:ext cx="205492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 err="1">
                <a:solidFill>
                  <a:srgbClr val="0432FF"/>
                </a:solidFill>
              </a:rPr>
              <a:t>V</a:t>
            </a:r>
            <a:r>
              <a:rPr lang="en-US" sz="6600" baseline="-25000" dirty="0" err="1">
                <a:solidFill>
                  <a:srgbClr val="0432FF"/>
                </a:solidFill>
              </a:rPr>
              <a:t>cmax</a:t>
            </a:r>
            <a:r>
              <a:rPr lang="en-US" sz="66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n-US" sz="6600" dirty="0" err="1">
                <a:solidFill>
                  <a:srgbClr val="FF9300"/>
                </a:solidFill>
              </a:rPr>
              <a:t>J</a:t>
            </a:r>
            <a:r>
              <a:rPr lang="en-US" sz="6600" baseline="-25000" dirty="0" err="1">
                <a:solidFill>
                  <a:srgbClr val="FF9300"/>
                </a:solidFill>
              </a:rPr>
              <a:t>max</a:t>
            </a:r>
            <a:r>
              <a:rPr lang="en-US" sz="66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n-US" sz="6600" dirty="0" err="1">
                <a:solidFill>
                  <a:srgbClr val="008F00"/>
                </a:solidFill>
              </a:rPr>
              <a:t>V</a:t>
            </a:r>
            <a:r>
              <a:rPr lang="en-US" sz="6600" baseline="-25000" dirty="0" err="1">
                <a:solidFill>
                  <a:srgbClr val="008F00"/>
                </a:solidFill>
              </a:rPr>
              <a:t>pmax</a:t>
            </a:r>
            <a:endParaRPr lang="en-US" sz="6600" dirty="0">
              <a:solidFill>
                <a:srgbClr val="008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EE6C6-ED73-F349-91B8-E12FEAF760CA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ABEF2A-BA6D-124B-AF1F-6A04B86C5B13}"/>
              </a:ext>
            </a:extLst>
          </p:cNvPr>
          <p:cNvSpPr txBox="1"/>
          <p:nvPr/>
        </p:nvSpPr>
        <p:spPr>
          <a:xfrm>
            <a:off x="9869313" y="6488668"/>
            <a:ext cx="232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</a:t>
            </a:r>
          </a:p>
        </p:txBody>
      </p:sp>
    </p:spTree>
    <p:extLst>
      <p:ext uri="{BB962C8B-B14F-4D97-AF65-F5344CB8AC3E}">
        <p14:creationId xmlns:p14="http://schemas.microsoft.com/office/powerpoint/2010/main" val="11962589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D6096A4-05A7-E446-B64F-F4A29656E95E}"/>
              </a:ext>
            </a:extLst>
          </p:cNvPr>
          <p:cNvSpPr txBox="1"/>
          <p:nvPr/>
        </p:nvSpPr>
        <p:spPr>
          <a:xfrm>
            <a:off x="7328848" y="2088107"/>
            <a:ext cx="45447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More light = more investment in biochemical processes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D653AA-B86A-BD42-9B96-DF2AC10785F2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4CA685-2117-CB4D-96D7-6456894626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60" b="52239"/>
          <a:stretch/>
        </p:blipFill>
        <p:spPr>
          <a:xfrm>
            <a:off x="1392071" y="450375"/>
            <a:ext cx="5500047" cy="5389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29348F-168D-F049-88B6-5340302D38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28" t="96105" r="25032" b="-105"/>
          <a:stretch/>
        </p:blipFill>
        <p:spPr>
          <a:xfrm>
            <a:off x="1558119" y="6037249"/>
            <a:ext cx="5500047" cy="451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A2C4AA-5CE8-6742-B816-2C91C0155E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712" t="10065" r="97057" b="51245"/>
          <a:stretch/>
        </p:blipFill>
        <p:spPr>
          <a:xfrm>
            <a:off x="302524" y="1671197"/>
            <a:ext cx="1089547" cy="43660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D0015A-4FEF-4444-9E8C-84C7833995B6}"/>
              </a:ext>
            </a:extLst>
          </p:cNvPr>
          <p:cNvSpPr txBox="1"/>
          <p:nvPr/>
        </p:nvSpPr>
        <p:spPr>
          <a:xfrm>
            <a:off x="9869313" y="6488668"/>
            <a:ext cx="232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</a:t>
            </a:r>
          </a:p>
        </p:txBody>
      </p:sp>
    </p:spTree>
    <p:extLst>
      <p:ext uri="{BB962C8B-B14F-4D97-AF65-F5344CB8AC3E}">
        <p14:creationId xmlns:p14="http://schemas.microsoft.com/office/powerpoint/2010/main" val="14667587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D6096A4-05A7-E446-B64F-F4A29656E95E}"/>
              </a:ext>
            </a:extLst>
          </p:cNvPr>
          <p:cNvSpPr txBox="1"/>
          <p:nvPr/>
        </p:nvSpPr>
        <p:spPr>
          <a:xfrm>
            <a:off x="7328848" y="2088107"/>
            <a:ext cx="45447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More CO</a:t>
            </a:r>
            <a:r>
              <a:rPr lang="en-US" sz="2800" baseline="-25000" dirty="0"/>
              <a:t>2</a:t>
            </a:r>
            <a:r>
              <a:rPr lang="en-US" sz="2800" dirty="0"/>
              <a:t> = less investment in PEP, more in electron transport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C30C-CF3D-8342-8296-E82BDF7C468C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ADC5A9-AC65-E249-B72E-D07E897A0A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9" t="47651" r="48861" b="4588"/>
          <a:stretch/>
        </p:blipFill>
        <p:spPr>
          <a:xfrm>
            <a:off x="1364775" y="338230"/>
            <a:ext cx="5500047" cy="5389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8A251F-AA13-8F48-9123-46C74AD393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28" t="96105" r="25032" b="-105"/>
          <a:stretch/>
        </p:blipFill>
        <p:spPr>
          <a:xfrm>
            <a:off x="1558119" y="6037249"/>
            <a:ext cx="5500047" cy="451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784083-976E-1943-90AC-E593100DE8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712" t="10065" r="97057" b="51245"/>
          <a:stretch/>
        </p:blipFill>
        <p:spPr>
          <a:xfrm>
            <a:off x="302524" y="1671197"/>
            <a:ext cx="1089547" cy="43660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0A5B2D-BB98-5042-879B-D4C1CE0D4B43}"/>
              </a:ext>
            </a:extLst>
          </p:cNvPr>
          <p:cNvSpPr txBox="1"/>
          <p:nvPr/>
        </p:nvSpPr>
        <p:spPr>
          <a:xfrm>
            <a:off x="9869313" y="6488668"/>
            <a:ext cx="232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</a:t>
            </a:r>
          </a:p>
        </p:txBody>
      </p:sp>
    </p:spTree>
    <p:extLst>
      <p:ext uri="{BB962C8B-B14F-4D97-AF65-F5344CB8AC3E}">
        <p14:creationId xmlns:p14="http://schemas.microsoft.com/office/powerpoint/2010/main" val="12708474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D6096A4-05A7-E446-B64F-F4A29656E95E}"/>
              </a:ext>
            </a:extLst>
          </p:cNvPr>
          <p:cNvSpPr txBox="1"/>
          <p:nvPr/>
        </p:nvSpPr>
        <p:spPr>
          <a:xfrm>
            <a:off x="7328848" y="2088107"/>
            <a:ext cx="45447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Higher T = faster rates, but less investment (not shown)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650BB7-04ED-674E-880F-1D74F74BCED6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2FC79D-F69A-8944-BCC9-289A631495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9" t="-180" r="50313" b="52419"/>
          <a:stretch/>
        </p:blipFill>
        <p:spPr>
          <a:xfrm>
            <a:off x="1392072" y="655091"/>
            <a:ext cx="5322628" cy="5389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B5AEC6-83EF-AF43-95B2-15D8656F12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28" t="96105" r="25032" b="-105"/>
          <a:stretch/>
        </p:blipFill>
        <p:spPr>
          <a:xfrm>
            <a:off x="1558119" y="6037249"/>
            <a:ext cx="5500047" cy="451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3512B3-61E1-8D4B-9B36-6C7A9C6AF2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712" t="10065" r="97057" b="51245"/>
          <a:stretch/>
        </p:blipFill>
        <p:spPr>
          <a:xfrm>
            <a:off x="302524" y="1671197"/>
            <a:ext cx="1089547" cy="43660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363DB8-63C8-7449-8780-36F502FAF4EE}"/>
              </a:ext>
            </a:extLst>
          </p:cNvPr>
          <p:cNvSpPr txBox="1"/>
          <p:nvPr/>
        </p:nvSpPr>
        <p:spPr>
          <a:xfrm>
            <a:off x="9869313" y="6488668"/>
            <a:ext cx="232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</a:t>
            </a:r>
          </a:p>
        </p:txBody>
      </p:sp>
    </p:spTree>
    <p:extLst>
      <p:ext uri="{BB962C8B-B14F-4D97-AF65-F5344CB8AC3E}">
        <p14:creationId xmlns:p14="http://schemas.microsoft.com/office/powerpoint/2010/main" val="18687741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322E01-DA30-054E-8BD3-D0D6B36CDF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80" b="8930"/>
          <a:stretch/>
        </p:blipFill>
        <p:spPr>
          <a:xfrm>
            <a:off x="1473957" y="514578"/>
            <a:ext cx="5554640" cy="50264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1E3B58-5EE9-4347-A34B-00296A28C6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64" t="92265" r="17576" b="70"/>
          <a:stretch/>
        </p:blipFill>
        <p:spPr>
          <a:xfrm>
            <a:off x="1214651" y="5540992"/>
            <a:ext cx="6905767" cy="4230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B41A31-64C8-274A-BCD0-B405F8A49D0E}"/>
              </a:ext>
            </a:extLst>
          </p:cNvPr>
          <p:cNvSpPr txBox="1"/>
          <p:nvPr/>
        </p:nvSpPr>
        <p:spPr>
          <a:xfrm>
            <a:off x="7806520" y="2550731"/>
            <a:ext cx="38623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Can look at changes in relative investment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A0852F-7D86-4E4A-97C9-CD6F02208BCD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40D3E2-73A9-744D-BD92-68CA50488EBD}"/>
              </a:ext>
            </a:extLst>
          </p:cNvPr>
          <p:cNvSpPr txBox="1"/>
          <p:nvPr/>
        </p:nvSpPr>
        <p:spPr>
          <a:xfrm>
            <a:off x="9869313" y="6488668"/>
            <a:ext cx="232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</a:t>
            </a:r>
          </a:p>
        </p:txBody>
      </p:sp>
    </p:spTree>
    <p:extLst>
      <p:ext uri="{BB962C8B-B14F-4D97-AF65-F5344CB8AC3E}">
        <p14:creationId xmlns:p14="http://schemas.microsoft.com/office/powerpoint/2010/main" val="40635648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2F786-9DB0-FC47-B27A-E8592CCC4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it work?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D90DB8-A24B-3E48-9246-D18764CA87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929D35-5D96-ED4C-87EC-C8AF3A7F38D1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5731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7FF40-C562-1343-83FC-1A77E7FCA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Maybe?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88F7AF-DEFD-C745-834F-9C3C516E8CA9}"/>
              </a:ext>
            </a:extLst>
          </p:cNvPr>
          <p:cNvSpPr txBox="1"/>
          <p:nvPr/>
        </p:nvSpPr>
        <p:spPr>
          <a:xfrm>
            <a:off x="442415" y="2252498"/>
            <a:ext cx="46675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As expected, C</a:t>
            </a:r>
            <a:r>
              <a:rPr lang="en-US" sz="3600" baseline="-25000" dirty="0"/>
              <a:t>4</a:t>
            </a:r>
            <a:r>
              <a:rPr lang="en-US" sz="3600" dirty="0"/>
              <a:t> species are most benefitted under hot, low CO</a:t>
            </a:r>
            <a:r>
              <a:rPr lang="en-US" sz="3600" baseline="-25000" dirty="0"/>
              <a:t>2</a:t>
            </a:r>
            <a:r>
              <a:rPr lang="en-US" sz="3600" dirty="0"/>
              <a:t> conditions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97961C-FD65-6542-A543-C7BB45892CA9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1C84A-454E-7B4C-AC40-64433D4449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573" b="5057"/>
          <a:stretch/>
        </p:blipFill>
        <p:spPr>
          <a:xfrm>
            <a:off x="5109949" y="784635"/>
            <a:ext cx="2969525" cy="57040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5A6BA0-89DD-034A-BE16-619BDB54D6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88" t="95261" r="25585" b="967"/>
          <a:stretch/>
        </p:blipFill>
        <p:spPr>
          <a:xfrm>
            <a:off x="5109949" y="6560024"/>
            <a:ext cx="2969525" cy="2266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A62C5D-F463-2842-AF02-EDD26B8C5619}"/>
              </a:ext>
            </a:extLst>
          </p:cNvPr>
          <p:cNvSpPr txBox="1"/>
          <p:nvPr/>
        </p:nvSpPr>
        <p:spPr>
          <a:xfrm>
            <a:off x="8204319" y="1341737"/>
            <a:ext cx="33470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20% benefit at 5°C to </a:t>
            </a:r>
          </a:p>
          <a:p>
            <a:r>
              <a:rPr lang="en-US" sz="2800" dirty="0"/>
              <a:t>40% benefit at 35°C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52B6C-C651-3549-A453-2216263E9D26}"/>
              </a:ext>
            </a:extLst>
          </p:cNvPr>
          <p:cNvSpPr txBox="1"/>
          <p:nvPr/>
        </p:nvSpPr>
        <p:spPr>
          <a:xfrm>
            <a:off x="8204319" y="4083769"/>
            <a:ext cx="41469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50% benefit at 200 ppm to </a:t>
            </a:r>
          </a:p>
          <a:p>
            <a:r>
              <a:rPr lang="en-US" sz="2800" dirty="0"/>
              <a:t>20% benefit at 1000 ppm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6B4D83-4404-A84A-BED2-DA9114D8E098}"/>
              </a:ext>
            </a:extLst>
          </p:cNvPr>
          <p:cNvSpPr txBox="1"/>
          <p:nvPr/>
        </p:nvSpPr>
        <p:spPr>
          <a:xfrm>
            <a:off x="9869313" y="6488668"/>
            <a:ext cx="232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</a:t>
            </a:r>
          </a:p>
        </p:txBody>
      </p:sp>
    </p:spTree>
    <p:extLst>
      <p:ext uri="{BB962C8B-B14F-4D97-AF65-F5344CB8AC3E}">
        <p14:creationId xmlns:p14="http://schemas.microsoft.com/office/powerpoint/2010/main" val="1519234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Photorespiration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Rubisco : </a:t>
            </a:r>
            <a:r>
              <a:rPr lang="en-US" dirty="0" err="1">
                <a:solidFill>
                  <a:srgbClr val="7030A0"/>
                </a:solidFill>
              </a:rPr>
              <a:t>R</a:t>
            </a:r>
            <a:r>
              <a:rPr lang="en-US" dirty="0" err="1"/>
              <a:t>ib</a:t>
            </a:r>
            <a:r>
              <a:rPr lang="en-US" dirty="0" err="1">
                <a:solidFill>
                  <a:srgbClr val="7030A0"/>
                </a:solidFill>
              </a:rPr>
              <a:t>U</a:t>
            </a:r>
            <a:r>
              <a:rPr lang="en-US" dirty="0" err="1"/>
              <a:t>lose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1,5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BIS</a:t>
            </a:r>
            <a:r>
              <a:rPr lang="en-US" dirty="0" err="1"/>
              <a:t>phosphate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C</a:t>
            </a:r>
            <a:r>
              <a:rPr lang="en-US" dirty="0"/>
              <a:t>arboxylase and </a:t>
            </a:r>
            <a:r>
              <a:rPr lang="en-US" dirty="0">
                <a:solidFill>
                  <a:srgbClr val="7030A0"/>
                </a:solidFill>
              </a:rPr>
              <a:t>O</a:t>
            </a:r>
            <a:r>
              <a:rPr lang="en-US" dirty="0"/>
              <a:t>xygenase</a:t>
            </a:r>
          </a:p>
          <a:p>
            <a:r>
              <a:rPr lang="en-US" dirty="0"/>
              <a:t>Catalyzes CO</a:t>
            </a:r>
            <a:r>
              <a:rPr lang="en-US" baseline="-25000" dirty="0"/>
              <a:t>2</a:t>
            </a:r>
            <a:r>
              <a:rPr lang="en-US" dirty="0"/>
              <a:t> and O</a:t>
            </a:r>
            <a:r>
              <a:rPr lang="en-US" baseline="-25000" dirty="0"/>
              <a:t>2</a:t>
            </a:r>
          </a:p>
          <a:p>
            <a:r>
              <a:rPr lang="en-US" dirty="0"/>
              <a:t>Catalyzing O</a:t>
            </a:r>
            <a:r>
              <a:rPr lang="en-US" baseline="-25000" dirty="0"/>
              <a:t>2</a:t>
            </a:r>
            <a:r>
              <a:rPr lang="en-US" dirty="0"/>
              <a:t> leads to “wasteful” respiration (loss of CO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r>
              <a:rPr lang="en-US" dirty="0"/>
              <a:t>Increases as O</a:t>
            </a:r>
            <a:r>
              <a:rPr lang="en-US" baseline="-25000" dirty="0"/>
              <a:t>2</a:t>
            </a:r>
            <a:r>
              <a:rPr lang="en-US" dirty="0"/>
              <a:t> increases</a:t>
            </a:r>
          </a:p>
          <a:p>
            <a:r>
              <a:rPr lang="en-US" dirty="0"/>
              <a:t>Increases with temperature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0EF34F-A70E-A84E-9657-5B5343543E71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4065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7FF40-C562-1343-83FC-1A77E7FCA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Maybe?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AFB3C1-1EFF-7247-8EB5-F9D40D92A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08" y="1494429"/>
            <a:ext cx="8029433" cy="4817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88F7AF-DEFD-C745-834F-9C3C516E8CA9}"/>
              </a:ext>
            </a:extLst>
          </p:cNvPr>
          <p:cNvSpPr txBox="1"/>
          <p:nvPr/>
        </p:nvSpPr>
        <p:spPr>
          <a:xfrm>
            <a:off x="8650975" y="2749097"/>
            <a:ext cx="3541025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The model tends to predict where C</a:t>
            </a:r>
            <a:r>
              <a:rPr lang="en-US" sz="3600" baseline="-25000" dirty="0"/>
              <a:t>4</a:t>
            </a:r>
            <a:r>
              <a:rPr lang="en-US" sz="3600" dirty="0"/>
              <a:t> species dominate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199AB7-8C3D-7D45-9811-3C1EF2A1CECA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78B636-70DA-0844-9159-38FDB08DF1C7}"/>
              </a:ext>
            </a:extLst>
          </p:cNvPr>
          <p:cNvSpPr txBox="1"/>
          <p:nvPr/>
        </p:nvSpPr>
        <p:spPr>
          <a:xfrm>
            <a:off x="0" y="6467354"/>
            <a:ext cx="170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Still et al. (2003)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B922FE-6F83-B54E-9E14-DCEB1F185CE6}"/>
              </a:ext>
            </a:extLst>
          </p:cNvPr>
          <p:cNvSpPr txBox="1"/>
          <p:nvPr/>
        </p:nvSpPr>
        <p:spPr>
          <a:xfrm>
            <a:off x="9869313" y="6488668"/>
            <a:ext cx="232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</a:t>
            </a:r>
          </a:p>
        </p:txBody>
      </p:sp>
    </p:spTree>
    <p:extLst>
      <p:ext uri="{BB962C8B-B14F-4D97-AF65-F5344CB8AC3E}">
        <p14:creationId xmlns:p14="http://schemas.microsoft.com/office/powerpoint/2010/main" val="36301064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BA785-E970-3641-9EE5-9F81FC962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DEA67-0AE4-8144-8B04-98CDE3293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Parameters to incorporate soil water and nutrients (fixed at the moment)</a:t>
            </a:r>
          </a:p>
          <a:p>
            <a:r>
              <a:rPr lang="en-US" dirty="0"/>
              <a:t>Need better light harvesting equations</a:t>
            </a:r>
          </a:p>
          <a:p>
            <a:r>
              <a:rPr lang="en-US" dirty="0"/>
              <a:t>Could be used for ESM incorporation and/or asking ecological questions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6A0348-1D1E-574E-9B12-7EDEA1F33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963" y="4185930"/>
            <a:ext cx="6444688" cy="17459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AADC03-4B51-D942-85DA-60A528A0CF73}"/>
              </a:ext>
            </a:extLst>
          </p:cNvPr>
          <p:cNvSpPr txBox="1"/>
          <p:nvPr/>
        </p:nvSpPr>
        <p:spPr>
          <a:xfrm>
            <a:off x="1499934" y="6176963"/>
            <a:ext cx="9192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/>
              <a:t>github.com</a:t>
            </a:r>
            <a:r>
              <a:rPr lang="en-US" sz="2800" dirty="0"/>
              <a:t>/</a:t>
            </a:r>
            <a:r>
              <a:rPr lang="en-US" sz="2800" dirty="0" err="1"/>
              <a:t>hgscott</a:t>
            </a:r>
            <a:r>
              <a:rPr lang="en-US" sz="2800" dirty="0"/>
              <a:t>/C4model (</a:t>
            </a:r>
            <a:r>
              <a:rPr lang="en-US" sz="2800" dirty="0" err="1"/>
              <a:t>doi</a:t>
            </a:r>
            <a:r>
              <a:rPr lang="en-US" sz="2800" dirty="0"/>
              <a:t>: 10.5281/zenodo.4420326)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AB2C2B-C2B4-104C-81EC-D1EA3E5D5AB4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4833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EE01F-A333-5949-94CF-77EDB9D97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future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CAC55-8043-F843-8135-B623A75CA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Probably time to move away from simplistic representations of C</a:t>
            </a:r>
            <a:r>
              <a:rPr lang="en-US" baseline="-25000" dirty="0"/>
              <a:t>4</a:t>
            </a:r>
            <a:r>
              <a:rPr lang="en-US" dirty="0"/>
              <a:t> photosynthesis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925A9A-FF7E-5D40-A223-B65A9EB86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691" y="3261814"/>
            <a:ext cx="4385482" cy="32891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C70D30-FBEB-FF42-922B-A05675C85AA5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577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EE01F-A333-5949-94CF-77EDB9D97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future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CAC55-8043-F843-8135-B623A75CA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Probably time to move away from simplistic representations of C</a:t>
            </a:r>
            <a:r>
              <a:rPr lang="en-US" baseline="-25000" dirty="0"/>
              <a:t>4</a:t>
            </a:r>
            <a:r>
              <a:rPr lang="en-US" dirty="0"/>
              <a:t> photosynthesis</a:t>
            </a:r>
          </a:p>
          <a:p>
            <a:pPr lvl="1"/>
            <a:r>
              <a:rPr lang="en-US" dirty="0"/>
              <a:t>Unclear what the model-to-model variability is</a:t>
            </a:r>
          </a:p>
          <a:p>
            <a:pPr lvl="2"/>
            <a:r>
              <a:rPr lang="en-US" dirty="0"/>
              <a:t>Rogers et al. (2017) for C4?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C70D30-FBEB-FF42-922B-A05675C85AA5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1DDEB8-BD90-654D-A3EC-D88519E12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691" y="3261814"/>
            <a:ext cx="4385482" cy="328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0999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EE01F-A333-5949-94CF-77EDB9D97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future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CAC55-8043-F843-8135-B623A75CA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Probably time to move away from simplistic representations of C</a:t>
            </a:r>
            <a:r>
              <a:rPr lang="en-US" baseline="-25000" dirty="0"/>
              <a:t>4</a:t>
            </a:r>
            <a:r>
              <a:rPr lang="en-US" dirty="0"/>
              <a:t> photosynthesis</a:t>
            </a:r>
          </a:p>
          <a:p>
            <a:pPr lvl="1"/>
            <a:r>
              <a:rPr lang="en-US" dirty="0"/>
              <a:t>Unclear what the model-to-model variability is</a:t>
            </a:r>
          </a:p>
          <a:p>
            <a:pPr lvl="2"/>
            <a:r>
              <a:rPr lang="en-US" dirty="0"/>
              <a:t>Rogers et al. (2017) for C4?</a:t>
            </a:r>
          </a:p>
          <a:p>
            <a:pPr lvl="1"/>
            <a:r>
              <a:rPr lang="en-US" dirty="0"/>
              <a:t>Unclear all the options that exist</a:t>
            </a:r>
          </a:p>
          <a:p>
            <a:pPr lvl="2"/>
            <a:r>
              <a:rPr lang="en-US" dirty="0">
                <a:solidFill>
                  <a:srgbClr val="7030A0"/>
                </a:solidFill>
              </a:rPr>
              <a:t>Whether they make a difference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C70D30-FBEB-FF42-922B-A05675C85AA5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F7A45D-9100-C34D-8D7E-80983AB4F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691" y="3261814"/>
            <a:ext cx="4385482" cy="328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5858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EE01F-A333-5949-94CF-77EDB9D97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future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CAC55-8043-F843-8135-B623A75CA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Probably time to move away from simplistic representations of C</a:t>
            </a:r>
            <a:r>
              <a:rPr lang="en-US" baseline="-25000" dirty="0"/>
              <a:t>4</a:t>
            </a:r>
            <a:r>
              <a:rPr lang="en-US" dirty="0"/>
              <a:t> photosynthesis</a:t>
            </a:r>
          </a:p>
          <a:p>
            <a:pPr lvl="1"/>
            <a:r>
              <a:rPr lang="en-US" dirty="0"/>
              <a:t>Unclear what the model-to-model variability is</a:t>
            </a:r>
          </a:p>
          <a:p>
            <a:pPr lvl="2"/>
            <a:r>
              <a:rPr lang="en-US" dirty="0"/>
              <a:t>Rogers et al. (2017) for C4?</a:t>
            </a:r>
          </a:p>
          <a:p>
            <a:pPr lvl="1"/>
            <a:r>
              <a:rPr lang="en-US" dirty="0"/>
              <a:t>Unclear all the options that exist</a:t>
            </a:r>
          </a:p>
          <a:p>
            <a:pPr lvl="2"/>
            <a:r>
              <a:rPr lang="en-US" dirty="0">
                <a:solidFill>
                  <a:srgbClr val="7030A0"/>
                </a:solidFill>
              </a:rPr>
              <a:t>Whether they make a difference</a:t>
            </a:r>
          </a:p>
          <a:p>
            <a:r>
              <a:rPr lang="en-US" b="1" dirty="0"/>
              <a:t>Need more data to test different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C70D30-FBEB-FF42-922B-A05675C85AA5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E6A798-A042-E246-8333-3E7AFEF58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691" y="3261814"/>
            <a:ext cx="4385482" cy="328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0105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EE01F-A333-5949-94CF-77EDB9D97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future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CAC55-8043-F843-8135-B623A75CA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Probably time to move away from simplistic representations of C</a:t>
            </a:r>
            <a:r>
              <a:rPr lang="en-US" baseline="-25000" dirty="0"/>
              <a:t>4</a:t>
            </a:r>
            <a:r>
              <a:rPr lang="en-US" dirty="0"/>
              <a:t> photosynthesis</a:t>
            </a:r>
          </a:p>
          <a:p>
            <a:pPr lvl="1"/>
            <a:r>
              <a:rPr lang="en-US" dirty="0"/>
              <a:t>Unclear what the model-to-model variability is</a:t>
            </a:r>
          </a:p>
          <a:p>
            <a:pPr lvl="2"/>
            <a:r>
              <a:rPr lang="en-US" dirty="0"/>
              <a:t>Rogers et al. (2017) for C4?</a:t>
            </a:r>
          </a:p>
          <a:p>
            <a:pPr lvl="1"/>
            <a:r>
              <a:rPr lang="en-US" dirty="0"/>
              <a:t>Unclear all the options that exist</a:t>
            </a:r>
          </a:p>
          <a:p>
            <a:pPr lvl="2"/>
            <a:r>
              <a:rPr lang="en-US" dirty="0">
                <a:solidFill>
                  <a:srgbClr val="7030A0"/>
                </a:solidFill>
              </a:rPr>
              <a:t>Whether they make a difference</a:t>
            </a:r>
          </a:p>
          <a:p>
            <a:r>
              <a:rPr lang="en-US" b="1" dirty="0"/>
              <a:t>Need more data to test different models</a:t>
            </a:r>
          </a:p>
          <a:p>
            <a:r>
              <a:rPr lang="en-US" dirty="0"/>
              <a:t>Beyond leaf photosynthesis</a:t>
            </a:r>
          </a:p>
          <a:p>
            <a:pPr lvl="1"/>
            <a:r>
              <a:rPr lang="en-US" dirty="0"/>
              <a:t>Phenology</a:t>
            </a:r>
          </a:p>
          <a:p>
            <a:pPr lvl="1"/>
            <a:r>
              <a:rPr lang="en-US" dirty="0"/>
              <a:t>Allocation</a:t>
            </a:r>
          </a:p>
          <a:p>
            <a:pPr lvl="1"/>
            <a:r>
              <a:rPr lang="en-US" dirty="0"/>
              <a:t>”Strategies” (e.g., fire adaptations)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C70D30-FBEB-FF42-922B-A05675C85AA5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CA1EBC-4F90-4F44-BEAB-4358CC7F8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691" y="3261814"/>
            <a:ext cx="4385482" cy="328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5786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/>
          <a:stretch/>
        </p:blipFill>
        <p:spPr>
          <a:xfrm>
            <a:off x="1524000" y="365124"/>
            <a:ext cx="9144000" cy="6492875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C8BF95-1437-6445-A768-E7994CE2F4E6}"/>
              </a:ext>
            </a:extLst>
          </p:cNvPr>
          <p:cNvSpPr txBox="1"/>
          <p:nvPr/>
        </p:nvSpPr>
        <p:spPr>
          <a:xfrm>
            <a:off x="1620985" y="609600"/>
            <a:ext cx="803136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Presentation available at 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smithecophyslab</a:t>
            </a:r>
            <a:r>
              <a:rPr lang="en-US" sz="2000" dirty="0"/>
              <a:t>/seminar/2023_fates</a:t>
            </a:r>
          </a:p>
        </p:txBody>
      </p:sp>
    </p:spTree>
    <p:extLst>
      <p:ext uri="{BB962C8B-B14F-4D97-AF65-F5344CB8AC3E}">
        <p14:creationId xmlns:p14="http://schemas.microsoft.com/office/powerpoint/2010/main" val="1053682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types of photosynthesis systems in TBMs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C</a:t>
            </a:r>
            <a:r>
              <a:rPr lang="en-US" sz="3600" baseline="-25000" dirty="0">
                <a:solidFill>
                  <a:srgbClr val="7030A0"/>
                </a:solidFill>
              </a:rPr>
              <a:t>3</a:t>
            </a:r>
            <a:r>
              <a:rPr lang="en-US" sz="3600" dirty="0"/>
              <a:t>: </a:t>
            </a:r>
            <a:r>
              <a:rPr lang="en-US" sz="3200" dirty="0"/>
              <a:t>Most plants</a:t>
            </a:r>
          </a:p>
          <a:p>
            <a:r>
              <a:rPr lang="en-US" sz="3600" dirty="0">
                <a:solidFill>
                  <a:srgbClr val="7030A0"/>
                </a:solidFill>
              </a:rPr>
              <a:t>C</a:t>
            </a:r>
            <a:r>
              <a:rPr lang="en-US" sz="3600" baseline="-25000" dirty="0">
                <a:solidFill>
                  <a:srgbClr val="7030A0"/>
                </a:solidFill>
              </a:rPr>
              <a:t>4</a:t>
            </a:r>
            <a:r>
              <a:rPr lang="en-US" sz="3600" dirty="0"/>
              <a:t>: Separate carbon acquisition and sugar creation in space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78ED74-3865-674A-8A93-73DA7789494A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083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photosynthesis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65086" cy="4351338"/>
          </a:xfrm>
        </p:spPr>
        <p:txBody>
          <a:bodyPr/>
          <a:lstStyle/>
          <a:p>
            <a:r>
              <a:rPr lang="en-US" dirty="0"/>
              <a:t>PEP carboxylase captures CO</a:t>
            </a:r>
            <a:r>
              <a:rPr lang="en-US" baseline="-25000" dirty="0"/>
              <a:t>2 </a:t>
            </a:r>
            <a:r>
              <a:rPr lang="en-US" dirty="0"/>
              <a:t>and creates a 4 carbon sugar </a:t>
            </a:r>
            <a:r>
              <a:rPr lang="en-US" dirty="0">
                <a:solidFill>
                  <a:srgbClr val="7030A0"/>
                </a:solidFill>
              </a:rPr>
              <a:t>in mesophyll</a:t>
            </a:r>
          </a:p>
          <a:p>
            <a:r>
              <a:rPr lang="en-US" dirty="0"/>
              <a:t>Moves sugar </a:t>
            </a:r>
            <a:r>
              <a:rPr lang="en-US" dirty="0">
                <a:solidFill>
                  <a:srgbClr val="7030A0"/>
                </a:solidFill>
              </a:rPr>
              <a:t>to bundle sheath</a:t>
            </a:r>
            <a:r>
              <a:rPr lang="en-US" dirty="0"/>
              <a:t>, where CO</a:t>
            </a:r>
            <a:r>
              <a:rPr lang="en-US" baseline="-25000" dirty="0"/>
              <a:t>2</a:t>
            </a:r>
            <a:r>
              <a:rPr lang="en-US" dirty="0"/>
              <a:t> is removed</a:t>
            </a:r>
          </a:p>
          <a:p>
            <a:pPr lvl="1"/>
            <a:r>
              <a:rPr lang="en-US" dirty="0"/>
              <a:t>Bundle sheath cells surround veins</a:t>
            </a:r>
          </a:p>
          <a:p>
            <a:r>
              <a:rPr lang="en-US" dirty="0"/>
              <a:t>Calvin cycle progresses as normal</a:t>
            </a:r>
          </a:p>
          <a:p>
            <a:r>
              <a:rPr lang="en-US" dirty="0"/>
              <a:t>“Costs” a little extra ATP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286" y="2028825"/>
            <a:ext cx="3917950" cy="394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2A4B3D-DA2C-154D-B2DF-7A7E92982FAA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084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photosynthesis -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6508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PEP carboxylase is not an oxygenase</a:t>
            </a:r>
          </a:p>
          <a:p>
            <a:pPr lvl="1"/>
            <a:r>
              <a:rPr lang="en-US" sz="3200" dirty="0"/>
              <a:t>Good at capturing CO</a:t>
            </a:r>
            <a:r>
              <a:rPr lang="en-US" sz="3200" baseline="-25000" dirty="0"/>
              <a:t>2</a:t>
            </a:r>
          </a:p>
          <a:p>
            <a:pPr lvl="1"/>
            <a:r>
              <a:rPr lang="en-US" sz="3200" dirty="0"/>
              <a:t>Good in low CO</a:t>
            </a:r>
            <a:r>
              <a:rPr lang="en-US" sz="3200" baseline="-25000" dirty="0"/>
              <a:t>2</a:t>
            </a:r>
            <a:r>
              <a:rPr lang="en-US" sz="3200" dirty="0"/>
              <a:t> environments</a:t>
            </a:r>
          </a:p>
          <a:p>
            <a:pPr lvl="1"/>
            <a:r>
              <a:rPr lang="en-US" sz="3200" dirty="0"/>
              <a:t>Good in hot, dry environments</a:t>
            </a:r>
          </a:p>
          <a:p>
            <a:pPr lvl="2"/>
            <a:r>
              <a:rPr lang="en-US" sz="2800" dirty="0"/>
              <a:t>Can close stomata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559" y="3043451"/>
            <a:ext cx="4286543" cy="28592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8FB869-7A29-A143-956C-75B10CFCB265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214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DDDA0-6A8B-B24B-BA63-AFAA7BDC4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representation of C</a:t>
            </a:r>
            <a:r>
              <a:rPr lang="en-US" baseline="-25000" dirty="0"/>
              <a:t>4</a:t>
            </a:r>
            <a:r>
              <a:rPr lang="en-US" dirty="0"/>
              <a:t> photosynthesis in TBMs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3CDC80-C99D-9F4A-8F06-08F244309F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897E68-AA6A-7447-BC9D-19C9A6934719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799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FE3040-EC77-A545-9AB5-9E0F9B06A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412750"/>
            <a:ext cx="11010900" cy="6032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2661B4-691D-3745-8118-89029EF9E08F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163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1536</Words>
  <Application>Microsoft Macintosh PowerPoint</Application>
  <PresentationFormat>Widescreen</PresentationFormat>
  <Paragraphs>240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Mangal</vt:lpstr>
      <vt:lpstr>Office Theme</vt:lpstr>
      <vt:lpstr>Thoughts on improving C4 photosynthesis in TBMs</vt:lpstr>
      <vt:lpstr>Quick physiology reminders</vt:lpstr>
      <vt:lpstr>Photorespiration</vt:lpstr>
      <vt:lpstr>Photorespiration</vt:lpstr>
      <vt:lpstr>2 types of photosynthesis systems in TBMs</vt:lpstr>
      <vt:lpstr>C4 photosynthesis</vt:lpstr>
      <vt:lpstr>C4 photosynthesis - benefits</vt:lpstr>
      <vt:lpstr>Current representation of C4 photosynthesis in TBMs</vt:lpstr>
      <vt:lpstr>PowerPoint Presentation</vt:lpstr>
      <vt:lpstr>Collatz et al. (1992)</vt:lpstr>
      <vt:lpstr>Collatz model instantaneous CO2 responses</vt:lpstr>
      <vt:lpstr>Collatz model instantaneous light responses</vt:lpstr>
      <vt:lpstr>Collatz model instantaneous temperature responses</vt:lpstr>
      <vt:lpstr>C4 grasses can be rather productive in ESMs</vt:lpstr>
      <vt:lpstr>Collatz model issues</vt:lpstr>
      <vt:lpstr>Issue 1: light response</vt:lpstr>
      <vt:lpstr>Issue 2: PEP response</vt:lpstr>
      <vt:lpstr>Issue 3: Rubisco response</vt:lpstr>
      <vt:lpstr>Issue 4: Carbon</vt:lpstr>
      <vt:lpstr>Issue 5: parameterization</vt:lpstr>
      <vt:lpstr>A proposed way forward</vt:lpstr>
      <vt:lpstr>Previous models offer ways to address some of the current issues in ESMs</vt:lpstr>
      <vt:lpstr>Previous models offer ways to address some of the current issues in ESMs</vt:lpstr>
      <vt:lpstr>Previous models offer ways to address some of the current issues in ESMs</vt:lpstr>
      <vt:lpstr>Previous models offer ways to address some of the current issues in ESMs</vt:lpstr>
      <vt:lpstr>New model (Scott and Smith, 2022)</vt:lpstr>
      <vt:lpstr>New C4 model features</vt:lpstr>
      <vt:lpstr>New C4 model features</vt:lpstr>
      <vt:lpstr>Least cost theory</vt:lpstr>
      <vt:lpstr>Biochemistry optimization: Coordination hypothesis</vt:lpstr>
      <vt:lpstr>Optimally:  electron transport-limited (Aj) = Rubisco-limited (Ac) = PEP-limited (Ap)</vt:lpstr>
      <vt:lpstr>Optimally:  electron transport-limited (Aj) = Rubisco-limited (Ac) = PEP-limited (Ap)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Does it work?</vt:lpstr>
      <vt:lpstr>Maybe? </vt:lpstr>
      <vt:lpstr>Maybe? </vt:lpstr>
      <vt:lpstr>Model considerations</vt:lpstr>
      <vt:lpstr>Conclusions and future considerations</vt:lpstr>
      <vt:lpstr>Conclusions and future considerations</vt:lpstr>
      <vt:lpstr>Conclusions and future considerations</vt:lpstr>
      <vt:lpstr>Conclusions and future considerations</vt:lpstr>
      <vt:lpstr>Conclusions and future considerations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Thoughts on improving C4 photosynthesis in TBMs</dc:title>
  <dc:creator>Nick Smith</dc:creator>
  <cp:lastModifiedBy>Nick Smith</cp:lastModifiedBy>
  <cp:revision>15</cp:revision>
  <dcterms:created xsi:type="dcterms:W3CDTF">2023-02-01T20:04:37Z</dcterms:created>
  <dcterms:modified xsi:type="dcterms:W3CDTF">2023-02-02T17:45:57Z</dcterms:modified>
</cp:coreProperties>
</file>